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78" r:id="rId3"/>
    <p:sldId id="279" r:id="rId4"/>
    <p:sldId id="280" r:id="rId5"/>
    <p:sldId id="283" r:id="rId6"/>
    <p:sldId id="282" r:id="rId7"/>
    <p:sldId id="258" r:id="rId8"/>
    <p:sldId id="288" r:id="rId9"/>
    <p:sldId id="260" r:id="rId10"/>
    <p:sldId id="290" r:id="rId11"/>
    <p:sldId id="289" r:id="rId12"/>
    <p:sldId id="261" r:id="rId13"/>
    <p:sldId id="291" r:id="rId14"/>
    <p:sldId id="292" r:id="rId15"/>
    <p:sldId id="262" r:id="rId16"/>
    <p:sldId id="293" r:id="rId17"/>
    <p:sldId id="294" r:id="rId18"/>
    <p:sldId id="263" r:id="rId19"/>
    <p:sldId id="287" r:id="rId20"/>
    <p:sldId id="295" r:id="rId21"/>
    <p:sldId id="296" r:id="rId22"/>
    <p:sldId id="264" r:id="rId23"/>
    <p:sldId id="297" r:id="rId24"/>
    <p:sldId id="298" r:id="rId25"/>
    <p:sldId id="299" r:id="rId26"/>
    <p:sldId id="265" r:id="rId27"/>
    <p:sldId id="300" r:id="rId28"/>
    <p:sldId id="301" r:id="rId29"/>
    <p:sldId id="266" r:id="rId30"/>
    <p:sldId id="302" r:id="rId31"/>
    <p:sldId id="303" r:id="rId32"/>
    <p:sldId id="304" r:id="rId33"/>
    <p:sldId id="267" r:id="rId34"/>
    <p:sldId id="268" r:id="rId35"/>
    <p:sldId id="305" r:id="rId36"/>
    <p:sldId id="306" r:id="rId37"/>
    <p:sldId id="307" r:id="rId38"/>
    <p:sldId id="269" r:id="rId39"/>
    <p:sldId id="308" r:id="rId40"/>
    <p:sldId id="309" r:id="rId41"/>
    <p:sldId id="310" r:id="rId42"/>
    <p:sldId id="270" r:id="rId43"/>
    <p:sldId id="311" r:id="rId44"/>
    <p:sldId id="271" r:id="rId45"/>
    <p:sldId id="312" r:id="rId46"/>
    <p:sldId id="313" r:id="rId47"/>
    <p:sldId id="314" r:id="rId48"/>
    <p:sldId id="315" r:id="rId49"/>
    <p:sldId id="272" r:id="rId50"/>
    <p:sldId id="273" r:id="rId51"/>
    <p:sldId id="317" r:id="rId52"/>
    <p:sldId id="274" r:id="rId53"/>
    <p:sldId id="318" r:id="rId54"/>
    <p:sldId id="319" r:id="rId55"/>
    <p:sldId id="275" r:id="rId56"/>
    <p:sldId id="276" r:id="rId57"/>
    <p:sldId id="320" r:id="rId58"/>
    <p:sldId id="321" r:id="rId59"/>
    <p:sldId id="322" r:id="rId60"/>
    <p:sldId id="323" r:id="rId61"/>
    <p:sldId id="324" r:id="rId62"/>
    <p:sldId id="277" r:id="rId63"/>
    <p:sldId id="284" r:id="rId64"/>
    <p:sldId id="285" r:id="rId65"/>
    <p:sldId id="286" r:id="rId66"/>
    <p:sldId id="326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07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68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29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99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38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36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77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37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97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45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59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54F08-C1F3-4C88-9A98-34989910271F}" type="datetimeFigureOut">
              <a:rPr lang="cs-CZ" smtClean="0"/>
              <a:t>24.5.2014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1F32A-AE0F-499A-8200-3EFCDE863F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3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usa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Evropské ostrovy z nebe</a:t>
            </a:r>
            <a:br>
              <a:rPr lang="cs-CZ" dirty="0" smtClean="0"/>
            </a:br>
            <a:r>
              <a:rPr lang="cs-CZ" sz="2400" dirty="0" smtClean="0"/>
              <a:t>Jiří </a:t>
            </a:r>
            <a:r>
              <a:rPr lang="cs-CZ" sz="2400" dirty="0" err="1" smtClean="0"/>
              <a:t>Pruša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15920"/>
            <a:ext cx="10287000" cy="50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Pisa - </a:t>
            </a:r>
            <a:r>
              <a:rPr lang="cs-CZ" dirty="0" err="1" smtClean="0"/>
              <a:t>Elba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60 minut, </a:t>
            </a:r>
            <a:r>
              <a:rPr lang="cs-CZ" dirty="0"/>
              <a:t>přímá vzdálenost </a:t>
            </a:r>
            <a:r>
              <a:rPr lang="cs-CZ" dirty="0" smtClean="0"/>
              <a:t>56 </a:t>
            </a:r>
            <a:r>
              <a:rPr lang="cs-CZ" dirty="0"/>
              <a:t>NM</a:t>
            </a:r>
          </a:p>
          <a:p>
            <a:r>
              <a:rPr lang="cs-CZ" dirty="0" smtClean="0"/>
              <a:t>Počasí			Ráno v Pise mlha, start až v 08.30 UTC po 					odletech zpožděných dopravních letadel. Pak 					CAVOK</a:t>
            </a:r>
          </a:p>
          <a:p>
            <a:r>
              <a:rPr lang="cs-CZ" dirty="0" smtClean="0"/>
              <a:t>Výška letu			3500 ft </a:t>
            </a:r>
          </a:p>
          <a:p>
            <a:r>
              <a:rPr lang="cs-CZ" dirty="0" smtClean="0"/>
              <a:t>Komunikace		Pisa TWR/Radar, </a:t>
            </a:r>
            <a:r>
              <a:rPr lang="cs-CZ" dirty="0" err="1" smtClean="0"/>
              <a:t>Firenze</a:t>
            </a:r>
            <a:r>
              <a:rPr lang="cs-CZ" dirty="0" smtClean="0"/>
              <a:t>, Roma, </a:t>
            </a:r>
            <a:r>
              <a:rPr lang="cs-CZ" dirty="0" err="1" smtClean="0"/>
              <a:t>Elba</a:t>
            </a:r>
            <a:r>
              <a:rPr lang="cs-CZ" dirty="0" smtClean="0"/>
              <a:t> – vše 					celkem standardní</a:t>
            </a:r>
          </a:p>
          <a:p>
            <a:r>
              <a:rPr lang="cs-CZ" dirty="0" smtClean="0"/>
              <a:t>Letiště </a:t>
            </a:r>
            <a:r>
              <a:rPr lang="cs-CZ" dirty="0" err="1" smtClean="0"/>
              <a:t>Elba</a:t>
            </a:r>
            <a:r>
              <a:rPr lang="cs-CZ" dirty="0" smtClean="0"/>
              <a:t>			betonová dráha, problém při opakování – 					hory, velmi větrné a turbulentní přistání</a:t>
            </a:r>
          </a:p>
          <a:p>
            <a:r>
              <a:rPr lang="cs-CZ" dirty="0" smtClean="0"/>
              <a:t>Jiné				drahé při přenocování, drahý benzín, jinak 					velmi příjemné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5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Elba</a:t>
            </a:r>
            <a:r>
              <a:rPr lang="cs-CZ" dirty="0" smtClean="0"/>
              <a:t> - </a:t>
            </a:r>
            <a:r>
              <a:rPr lang="cs-CZ" dirty="0" err="1" smtClean="0"/>
              <a:t>Figari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1H30m</a:t>
            </a:r>
            <a:r>
              <a:rPr lang="cs-CZ" dirty="0"/>
              <a:t>, přímá vzdálenost </a:t>
            </a:r>
            <a:r>
              <a:rPr lang="cs-CZ" dirty="0" smtClean="0"/>
              <a:t>91 </a:t>
            </a:r>
            <a:r>
              <a:rPr lang="cs-CZ" dirty="0"/>
              <a:t>NM</a:t>
            </a:r>
          </a:p>
          <a:p>
            <a:r>
              <a:rPr lang="cs-CZ" dirty="0" smtClean="0"/>
              <a:t>Počasí			CAVOK</a:t>
            </a:r>
          </a:p>
          <a:p>
            <a:r>
              <a:rPr lang="cs-CZ" dirty="0" smtClean="0"/>
              <a:t>Výška letu			5500 ft přes moře, pak 1500 ft kolem pobřeží</a:t>
            </a:r>
          </a:p>
          <a:p>
            <a:r>
              <a:rPr lang="cs-CZ" dirty="0" smtClean="0"/>
              <a:t>Komunikace		</a:t>
            </a:r>
            <a:r>
              <a:rPr lang="cs-CZ" dirty="0" err="1" smtClean="0"/>
              <a:t>Elba</a:t>
            </a:r>
            <a:r>
              <a:rPr lang="cs-CZ" dirty="0"/>
              <a:t> </a:t>
            </a:r>
            <a:r>
              <a:rPr lang="cs-CZ" dirty="0" smtClean="0"/>
              <a:t>TWR, Roma </a:t>
            </a:r>
            <a:r>
              <a:rPr lang="cs-CZ" dirty="0" err="1" smtClean="0"/>
              <a:t>info</a:t>
            </a:r>
            <a:r>
              <a:rPr lang="cs-CZ" dirty="0" smtClean="0"/>
              <a:t>, </a:t>
            </a:r>
            <a:r>
              <a:rPr lang="cs-CZ" dirty="0" err="1" smtClean="0"/>
              <a:t>Bastia</a:t>
            </a:r>
            <a:r>
              <a:rPr lang="cs-CZ" dirty="0" smtClean="0"/>
              <a:t> Radar, </a:t>
            </a:r>
            <a:r>
              <a:rPr lang="cs-CZ" dirty="0" err="1" smtClean="0"/>
              <a:t>Calvi</a:t>
            </a:r>
            <a:r>
              <a:rPr lang="cs-CZ" dirty="0" smtClean="0"/>
              <a:t> 					Radar, </a:t>
            </a:r>
            <a:r>
              <a:rPr lang="cs-CZ" dirty="0" err="1" smtClean="0"/>
              <a:t>Ajjaccio</a:t>
            </a:r>
            <a:r>
              <a:rPr lang="cs-CZ" dirty="0" smtClean="0"/>
              <a:t> Radar, </a:t>
            </a:r>
            <a:r>
              <a:rPr lang="cs-CZ" dirty="0" err="1" smtClean="0"/>
              <a:t>Figari</a:t>
            </a:r>
            <a:r>
              <a:rPr lang="cs-CZ" dirty="0" smtClean="0"/>
              <a:t> Radar, </a:t>
            </a:r>
            <a:r>
              <a:rPr lang="cs-CZ" dirty="0" err="1" smtClean="0"/>
              <a:t>Figari</a:t>
            </a:r>
            <a:r>
              <a:rPr lang="cs-CZ" dirty="0" smtClean="0"/>
              <a:t> 					TWR – vše standardní</a:t>
            </a:r>
          </a:p>
          <a:p>
            <a:r>
              <a:rPr lang="cs-CZ" dirty="0" smtClean="0"/>
              <a:t>Letiště			Betonová dráha, bez poplatků, AVGAS – 					rozumná cena, neochotný personál, bez 					možnosti občerstvení</a:t>
            </a:r>
          </a:p>
          <a:p>
            <a:r>
              <a:rPr lang="cs-CZ" dirty="0" smtClean="0"/>
              <a:t>Jiné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2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Figari</a:t>
            </a:r>
            <a:r>
              <a:rPr lang="cs-CZ" dirty="0" smtClean="0"/>
              <a:t> – Mahon (Mallorka)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2H40m</a:t>
            </a:r>
            <a:r>
              <a:rPr lang="cs-CZ" dirty="0"/>
              <a:t>, přímá vzdálenost </a:t>
            </a:r>
            <a:r>
              <a:rPr lang="cs-CZ" dirty="0" smtClean="0"/>
              <a:t>241 </a:t>
            </a:r>
            <a:r>
              <a:rPr lang="cs-CZ" dirty="0"/>
              <a:t>NM</a:t>
            </a:r>
          </a:p>
          <a:p>
            <a:r>
              <a:rPr lang="cs-CZ" dirty="0" smtClean="0"/>
              <a:t>Počasí		nejdříve CAVOK, nad Sardinií husté mraky - 						TOC, pak opět CAVOK, mírný protivítr</a:t>
            </a:r>
          </a:p>
          <a:p>
            <a:r>
              <a:rPr lang="cs-CZ" dirty="0" smtClean="0"/>
              <a:t>Výška letu		1500 ft k </a:t>
            </a:r>
            <a:r>
              <a:rPr lang="cs-CZ" dirty="0" err="1" smtClean="0"/>
              <a:t>Bonifacio</a:t>
            </a:r>
            <a:r>
              <a:rPr lang="cs-CZ" dirty="0" smtClean="0"/>
              <a:t>, pak 3500/5500 f41t nad Sardinií 					a 10 500 nad mořem</a:t>
            </a:r>
          </a:p>
          <a:p>
            <a:r>
              <a:rPr lang="cs-CZ" dirty="0" smtClean="0"/>
              <a:t>Komunikace		</a:t>
            </a:r>
            <a:r>
              <a:rPr lang="cs-CZ" dirty="0" err="1" smtClean="0"/>
              <a:t>Figari</a:t>
            </a:r>
            <a:r>
              <a:rPr lang="cs-CZ" dirty="0" smtClean="0"/>
              <a:t> Radar, </a:t>
            </a:r>
            <a:r>
              <a:rPr lang="cs-CZ" dirty="0" err="1" smtClean="0"/>
              <a:t>Olbia</a:t>
            </a:r>
            <a:r>
              <a:rPr lang="cs-CZ" dirty="0" smtClean="0"/>
              <a:t> Radar, </a:t>
            </a:r>
            <a:r>
              <a:rPr lang="cs-CZ" dirty="0" err="1" smtClean="0"/>
              <a:t>Sassari</a:t>
            </a:r>
            <a:r>
              <a:rPr lang="cs-CZ" dirty="0" smtClean="0"/>
              <a:t> Radar, 							Marseille </a:t>
            </a:r>
            <a:r>
              <a:rPr lang="cs-CZ" dirty="0" err="1" smtClean="0"/>
              <a:t>info</a:t>
            </a:r>
            <a:r>
              <a:rPr lang="cs-CZ" dirty="0" smtClean="0"/>
              <a:t>, </a:t>
            </a:r>
            <a:r>
              <a:rPr lang="cs-CZ" dirty="0" err="1" smtClean="0"/>
              <a:t>Menorka</a:t>
            </a:r>
            <a:r>
              <a:rPr lang="cs-CZ" dirty="0" smtClean="0"/>
              <a:t> radar/TWR</a:t>
            </a:r>
          </a:p>
          <a:p>
            <a:r>
              <a:rPr lang="cs-CZ" dirty="0" smtClean="0"/>
              <a:t>Letiště Mahon	Původní dopravní letiště Mallorky. Nyní asi 3 km 					od nového dopravního letiště. Nutno 						komunikovat s </a:t>
            </a:r>
            <a:r>
              <a:rPr lang="cs-CZ" dirty="0" err="1" smtClean="0"/>
              <a:t>Menorka</a:t>
            </a:r>
            <a:r>
              <a:rPr lang="cs-CZ" dirty="0" smtClean="0"/>
              <a:t> TWR ohledně 						přistání/startu. Bez LPH, bez poplatků, žádné 					služby, betonová dráha</a:t>
            </a:r>
          </a:p>
          <a:p>
            <a:r>
              <a:rPr lang="cs-CZ" dirty="0" smtClean="0"/>
              <a:t>Jiné			Ve Španělsku FPL povinný při průletu řízenými 					prostory. Zdlouhavé podání FPL z Mahonu.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10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Evropské ostrovy z nebe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Cíl			Přeletět, vyfotit, nafilmovat a popsat zajímavé 					ostrovy patřící evropským státům. Poskytnout 					možnost sdílet zážitky z létání co nejširšímu okruhu 				zájemců.</a:t>
            </a:r>
          </a:p>
          <a:p>
            <a:r>
              <a:rPr lang="cs-CZ" dirty="0" smtClean="0"/>
              <a:t>Mediální partner	iDnes</a:t>
            </a:r>
          </a:p>
          <a:p>
            <a:r>
              <a:rPr lang="cs-CZ" dirty="0" smtClean="0"/>
              <a:t>Rozložení cest	Expedice je rozdělená do pěti částí:</a:t>
            </a:r>
          </a:p>
          <a:p>
            <a:pPr lvl="6"/>
            <a:r>
              <a:rPr lang="cs-CZ" dirty="0" smtClean="0"/>
              <a:t>Zkušební etapa – </a:t>
            </a:r>
            <a:r>
              <a:rPr lang="cs-CZ" dirty="0" err="1" smtClean="0"/>
              <a:t>Sicilie</a:t>
            </a:r>
            <a:r>
              <a:rPr lang="cs-CZ" dirty="0" smtClean="0"/>
              <a:t>, Malta, </a:t>
            </a:r>
            <a:r>
              <a:rPr lang="cs-CZ" dirty="0" err="1" smtClean="0"/>
              <a:t>Lampedusa</a:t>
            </a:r>
            <a:r>
              <a:rPr lang="cs-CZ" dirty="0" smtClean="0"/>
              <a:t>, </a:t>
            </a:r>
            <a:r>
              <a:rPr lang="cs-CZ" dirty="0" err="1" smtClean="0"/>
              <a:t>Pantelleria</a:t>
            </a:r>
            <a:r>
              <a:rPr lang="cs-CZ" dirty="0" smtClean="0"/>
              <a:t>, Liparské ostrovy, Capri – březen 2014</a:t>
            </a:r>
          </a:p>
          <a:p>
            <a:pPr lvl="6"/>
            <a:r>
              <a:rPr lang="cs-CZ" dirty="0" smtClean="0"/>
              <a:t>1. etapa – Ostrovy západního Středomoří a východního Atlantiku (22. dubna – 4. května 2014)</a:t>
            </a:r>
          </a:p>
          <a:p>
            <a:pPr lvl="6"/>
            <a:r>
              <a:rPr lang="cs-CZ" dirty="0" smtClean="0"/>
              <a:t>2. etapa – Ostrovy Severního moře (druhá půlka června 2014)</a:t>
            </a:r>
          </a:p>
          <a:p>
            <a:pPr lvl="6"/>
            <a:r>
              <a:rPr lang="cs-CZ" dirty="0" smtClean="0"/>
              <a:t>3. etapa – Ostrovy Baltického moře (druhá půlka srpna 2014)</a:t>
            </a:r>
          </a:p>
          <a:p>
            <a:pPr lvl="6"/>
            <a:r>
              <a:rPr lang="cs-CZ" dirty="0" smtClean="0"/>
              <a:t>4. etapa – Ostrovy Jaderského a Jónského moře (září/říjen 2014)</a:t>
            </a:r>
          </a:p>
          <a:p>
            <a:r>
              <a:rPr lang="cs-CZ" dirty="0" smtClean="0"/>
              <a:t>Zajištění		Letadlo </a:t>
            </a:r>
            <a:r>
              <a:rPr lang="cs-CZ" dirty="0" err="1" smtClean="0"/>
              <a:t>Dynamic</a:t>
            </a:r>
            <a:r>
              <a:rPr lang="cs-CZ" dirty="0" smtClean="0"/>
              <a:t> LSA, 3 venkovní kamery, 1 vnitřní a 				1 ruční kamera</a:t>
            </a:r>
          </a:p>
          <a:p>
            <a:pPr lvl="6"/>
            <a:endParaRPr lang="cs-CZ" dirty="0" smtClean="0"/>
          </a:p>
          <a:p>
            <a:pPr lvl="6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31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Mahon – Son </a:t>
            </a:r>
            <a:r>
              <a:rPr lang="cs-CZ" dirty="0" err="1" smtClean="0"/>
              <a:t>Bonet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1H15m</a:t>
            </a:r>
            <a:r>
              <a:rPr lang="cs-CZ" dirty="0"/>
              <a:t>, přímá vzdálenost </a:t>
            </a:r>
            <a:r>
              <a:rPr lang="cs-CZ" dirty="0" smtClean="0"/>
              <a:t>74 </a:t>
            </a:r>
            <a:r>
              <a:rPr lang="cs-CZ" dirty="0"/>
              <a:t>NM</a:t>
            </a:r>
          </a:p>
          <a:p>
            <a:endParaRPr lang="cs-CZ" dirty="0" smtClean="0"/>
          </a:p>
          <a:p>
            <a:r>
              <a:rPr lang="cs-CZ" dirty="0" smtClean="0"/>
              <a:t>Počasí			CAVOK, bezvětří</a:t>
            </a:r>
          </a:p>
          <a:p>
            <a:r>
              <a:rPr lang="cs-CZ" dirty="0" smtClean="0"/>
              <a:t>Výška letu			1500 ft nad pobřežím, 2500 ft mezi ostrovy, 					7500 ft přes horské sedlo na Mallorce</a:t>
            </a:r>
          </a:p>
          <a:p>
            <a:r>
              <a:rPr lang="cs-CZ" dirty="0" smtClean="0"/>
              <a:t>Komunikace		</a:t>
            </a:r>
            <a:r>
              <a:rPr lang="cs-CZ" dirty="0" err="1" smtClean="0"/>
              <a:t>Menorka</a:t>
            </a:r>
            <a:r>
              <a:rPr lang="cs-CZ" dirty="0" smtClean="0"/>
              <a:t> TWR, Palma Radar, Son </a:t>
            </a:r>
            <a:r>
              <a:rPr lang="cs-CZ" dirty="0" err="1" smtClean="0"/>
              <a:t>Bonet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r>
              <a:rPr lang="cs-CZ" dirty="0" smtClean="0"/>
              <a:t>, 					vše bez problémů</a:t>
            </a:r>
          </a:p>
          <a:p>
            <a:r>
              <a:rPr lang="cs-CZ" dirty="0" smtClean="0"/>
              <a:t>Letiště Son </a:t>
            </a:r>
            <a:r>
              <a:rPr lang="cs-CZ" dirty="0" err="1" smtClean="0"/>
              <a:t>Bonet</a:t>
            </a:r>
            <a:r>
              <a:rPr lang="cs-CZ" dirty="0" smtClean="0"/>
              <a:t>		příjemné, neřízené letiště, 								betonová dráha, celkem silný provoz, AVGAS, 					nízké poplatky. Cca 5 km od velkého letiště 					Palma de Mallorka.</a:t>
            </a:r>
          </a:p>
          <a:p>
            <a:r>
              <a:rPr lang="cs-CZ" dirty="0" smtClean="0"/>
              <a:t>Jiné				Problémy s FPL do </a:t>
            </a:r>
            <a:r>
              <a:rPr lang="cs-CZ" dirty="0" err="1" smtClean="0"/>
              <a:t>Melilly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75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Son </a:t>
            </a:r>
            <a:r>
              <a:rPr lang="cs-CZ" dirty="0" err="1" smtClean="0"/>
              <a:t>Bonet</a:t>
            </a:r>
            <a:r>
              <a:rPr lang="cs-CZ" dirty="0" smtClean="0"/>
              <a:t> - </a:t>
            </a:r>
            <a:r>
              <a:rPr lang="cs-CZ" dirty="0" err="1" smtClean="0"/>
              <a:t>Melilla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5hodin, </a:t>
            </a:r>
            <a:r>
              <a:rPr lang="cs-CZ" dirty="0"/>
              <a:t>přímá vzdálenost </a:t>
            </a:r>
            <a:r>
              <a:rPr lang="cs-CZ" dirty="0" smtClean="0"/>
              <a:t>374 </a:t>
            </a:r>
            <a:r>
              <a:rPr lang="cs-CZ" dirty="0"/>
              <a:t>NM</a:t>
            </a:r>
          </a:p>
          <a:p>
            <a:endParaRPr lang="cs-CZ" dirty="0" smtClean="0"/>
          </a:p>
          <a:p>
            <a:r>
              <a:rPr lang="cs-CZ" dirty="0" smtClean="0"/>
              <a:t>Počasí		nejdříve CAVOK, pak mraky ve výšce 1000 – 						3000 ft, TOC, protivítr cca 50-70 km/h</a:t>
            </a:r>
          </a:p>
          <a:p>
            <a:r>
              <a:rPr lang="cs-CZ" dirty="0" smtClean="0"/>
              <a:t>Výška letu		1500 ft až nad </a:t>
            </a:r>
            <a:r>
              <a:rPr lang="cs-CZ" dirty="0" err="1" smtClean="0"/>
              <a:t>Formenteru</a:t>
            </a:r>
            <a:r>
              <a:rPr lang="cs-CZ" dirty="0" smtClean="0"/>
              <a:t>, pak 10 500 ft do 						</a:t>
            </a:r>
            <a:r>
              <a:rPr lang="cs-CZ" dirty="0" err="1" smtClean="0"/>
              <a:t>Melilly</a:t>
            </a:r>
            <a:endParaRPr lang="cs-CZ" dirty="0" smtClean="0"/>
          </a:p>
          <a:p>
            <a:r>
              <a:rPr lang="cs-CZ" dirty="0" smtClean="0"/>
              <a:t>Komunikace		Son </a:t>
            </a:r>
            <a:r>
              <a:rPr lang="cs-CZ" dirty="0" err="1" smtClean="0"/>
              <a:t>Bonet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r>
              <a:rPr lang="cs-CZ" dirty="0" smtClean="0"/>
              <a:t>, Palma radar, Ibiza radar, 						</a:t>
            </a:r>
            <a:r>
              <a:rPr lang="cs-CZ" dirty="0" err="1" smtClean="0"/>
              <a:t>Valencia</a:t>
            </a:r>
            <a:r>
              <a:rPr lang="cs-CZ" dirty="0" smtClean="0"/>
              <a:t> Radar, ????, </a:t>
            </a:r>
            <a:r>
              <a:rPr lang="cs-CZ" dirty="0" err="1" smtClean="0"/>
              <a:t>Melilla</a:t>
            </a:r>
            <a:r>
              <a:rPr lang="cs-CZ" dirty="0" smtClean="0"/>
              <a:t> Radar, </a:t>
            </a:r>
            <a:r>
              <a:rPr lang="cs-CZ" dirty="0" err="1" smtClean="0"/>
              <a:t>Melilla</a:t>
            </a:r>
            <a:r>
              <a:rPr lang="cs-CZ" dirty="0" smtClean="0"/>
              <a:t> 						TWR. Problém s nezkušenou dispečerkou – nepříjemný nízký let.</a:t>
            </a:r>
          </a:p>
          <a:p>
            <a:r>
              <a:rPr lang="cs-CZ" dirty="0" smtClean="0"/>
              <a:t>Letiště </a:t>
            </a:r>
            <a:r>
              <a:rPr lang="cs-CZ" dirty="0" err="1" smtClean="0"/>
              <a:t>Melilla</a:t>
            </a:r>
            <a:r>
              <a:rPr lang="cs-CZ" dirty="0" smtClean="0"/>
              <a:t>		extrémně větrné/turbulentní, betonové dráhy 						– dopravní letiště. Velmi komplikovaný odlet – 						cca 2 hodiny zdržování. </a:t>
            </a:r>
          </a:p>
          <a:p>
            <a:r>
              <a:rPr lang="cs-CZ" dirty="0" smtClean="0"/>
              <a:t>Jiné			Kopie dokumentů pro </a:t>
            </a:r>
            <a:r>
              <a:rPr lang="cs-CZ" dirty="0" err="1" smtClean="0"/>
              <a:t>security</a:t>
            </a:r>
            <a:r>
              <a:rPr lang="cs-CZ" dirty="0" smtClean="0"/>
              <a:t> v </a:t>
            </a:r>
            <a:r>
              <a:rPr lang="cs-CZ" dirty="0" err="1" smtClean="0"/>
              <a:t>Melille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0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Melilla</a:t>
            </a:r>
            <a:r>
              <a:rPr lang="cs-CZ" dirty="0" smtClean="0"/>
              <a:t> - Jerez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2H10m, </a:t>
            </a:r>
            <a:r>
              <a:rPr lang="cs-CZ" dirty="0"/>
              <a:t>přímá vzdálenost </a:t>
            </a:r>
            <a:r>
              <a:rPr lang="cs-CZ" dirty="0" smtClean="0"/>
              <a:t>174 </a:t>
            </a:r>
            <a:r>
              <a:rPr lang="cs-CZ" dirty="0"/>
              <a:t>NM</a:t>
            </a:r>
          </a:p>
          <a:p>
            <a:r>
              <a:rPr lang="cs-CZ" dirty="0" smtClean="0"/>
              <a:t>Počasí			CAVOK protivětrem 50 – 60 km/h</a:t>
            </a:r>
          </a:p>
          <a:p>
            <a:r>
              <a:rPr lang="cs-CZ" dirty="0" smtClean="0"/>
              <a:t>Výška letu			7500 ft </a:t>
            </a:r>
          </a:p>
          <a:p>
            <a:r>
              <a:rPr lang="cs-CZ" dirty="0" smtClean="0"/>
              <a:t>Komunikace		</a:t>
            </a:r>
            <a:r>
              <a:rPr lang="cs-CZ" dirty="0" err="1" smtClean="0"/>
              <a:t>Melilla</a:t>
            </a:r>
            <a:r>
              <a:rPr lang="cs-CZ" dirty="0" smtClean="0"/>
              <a:t> Radar, Casablanca Radar, ???, Jerez 					Radar, Jerez TWR. Casablanca neslyšela. Jerez 					TWR kulometná angličtina.</a:t>
            </a:r>
          </a:p>
          <a:p>
            <a:r>
              <a:rPr lang="cs-CZ" dirty="0" smtClean="0"/>
              <a:t>Letiště Jerez		Velmi aktivní letiště s leteckou školou. AVGAS, 					povinný </a:t>
            </a:r>
            <a:r>
              <a:rPr lang="cs-CZ" dirty="0" err="1" smtClean="0"/>
              <a:t>handling</a:t>
            </a:r>
            <a:r>
              <a:rPr lang="cs-CZ" dirty="0" smtClean="0"/>
              <a:t> – 30 EUR, rozumné 						přistávací poplatky. </a:t>
            </a:r>
          </a:p>
          <a:p>
            <a:r>
              <a:rPr lang="cs-CZ" dirty="0" smtClean="0"/>
              <a:t>Jiné				</a:t>
            </a:r>
            <a:r>
              <a:rPr lang="cs-CZ" dirty="0" err="1" smtClean="0"/>
              <a:t>Security</a:t>
            </a:r>
            <a:r>
              <a:rPr lang="cs-CZ" dirty="0" smtClean="0"/>
              <a:t> na odletu v Jerezu – FPL. Vynechání 					Gibraltaru kvůli nedostatku benzínu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25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Jerez - </a:t>
            </a:r>
            <a:r>
              <a:rPr lang="cs-CZ" dirty="0" err="1" smtClean="0"/>
              <a:t>Lanzarote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</a:t>
            </a:r>
            <a:r>
              <a:rPr lang="cs-CZ" dirty="0" smtClean="0"/>
              <a:t>	Čas </a:t>
            </a:r>
            <a:r>
              <a:rPr lang="cs-CZ" dirty="0"/>
              <a:t>letu </a:t>
            </a:r>
            <a:r>
              <a:rPr lang="cs-CZ" dirty="0" smtClean="0"/>
              <a:t>5H35m</a:t>
            </a:r>
            <a:r>
              <a:rPr lang="cs-CZ" dirty="0"/>
              <a:t>, přímá vzdálenost </a:t>
            </a:r>
            <a:r>
              <a:rPr lang="cs-CZ" dirty="0" smtClean="0"/>
              <a:t>603 </a:t>
            </a:r>
            <a:r>
              <a:rPr lang="cs-CZ" dirty="0"/>
              <a:t>NM</a:t>
            </a:r>
          </a:p>
          <a:p>
            <a:r>
              <a:rPr lang="cs-CZ" dirty="0" smtClean="0"/>
              <a:t>Počasí			CAVOK, vítr do zad cca 20 km/h</a:t>
            </a:r>
          </a:p>
          <a:p>
            <a:r>
              <a:rPr lang="cs-CZ" dirty="0" smtClean="0"/>
              <a:t>Výška letu			10 500 ft </a:t>
            </a:r>
          </a:p>
          <a:p>
            <a:r>
              <a:rPr lang="cs-CZ" dirty="0" smtClean="0"/>
              <a:t>Komunikace			Jerez TWR, Jerez Radar, Casablanca </a:t>
            </a:r>
            <a:r>
              <a:rPr lang="cs-CZ" dirty="0" err="1" smtClean="0"/>
              <a:t>Radio</a:t>
            </a:r>
            <a:r>
              <a:rPr lang="cs-CZ" dirty="0" smtClean="0"/>
              <a:t>, 						</a:t>
            </a:r>
            <a:r>
              <a:rPr lang="cs-CZ" dirty="0" err="1" smtClean="0"/>
              <a:t>Canary</a:t>
            </a:r>
            <a:r>
              <a:rPr lang="cs-CZ" dirty="0" smtClean="0"/>
              <a:t> </a:t>
            </a:r>
            <a:r>
              <a:rPr lang="cs-CZ" dirty="0" err="1" smtClean="0"/>
              <a:t>approach</a:t>
            </a:r>
            <a:r>
              <a:rPr lang="cs-CZ" dirty="0" smtClean="0"/>
              <a:t>, </a:t>
            </a:r>
            <a:r>
              <a:rPr lang="cs-CZ" dirty="0" err="1" smtClean="0"/>
              <a:t>Lanzarote</a:t>
            </a:r>
            <a:r>
              <a:rPr lang="cs-CZ" dirty="0" smtClean="0"/>
              <a:t> Radar, 							</a:t>
            </a:r>
            <a:r>
              <a:rPr lang="cs-CZ" dirty="0" err="1" smtClean="0"/>
              <a:t>Lanzarote</a:t>
            </a:r>
            <a:r>
              <a:rPr lang="cs-CZ" dirty="0" smtClean="0"/>
              <a:t> TWR. Problém se </a:t>
            </a:r>
            <a:r>
              <a:rPr lang="cs-CZ" dirty="0" err="1" smtClean="0"/>
              <a:t>reportovacími</a:t>
            </a:r>
            <a:r>
              <a:rPr lang="cs-CZ" dirty="0" smtClean="0"/>
              <a:t> 						body – nejsou na </a:t>
            </a:r>
            <a:r>
              <a:rPr lang="cs-CZ" dirty="0" smtClean="0"/>
              <a:t>VFR mapě</a:t>
            </a:r>
            <a:r>
              <a:rPr lang="cs-CZ" dirty="0" smtClean="0"/>
              <a:t>. </a:t>
            </a:r>
          </a:p>
          <a:p>
            <a:r>
              <a:rPr lang="cs-CZ" dirty="0" smtClean="0"/>
              <a:t>Letiště </a:t>
            </a:r>
            <a:r>
              <a:rPr lang="cs-CZ" dirty="0" err="1" smtClean="0"/>
              <a:t>Lanzarote</a:t>
            </a:r>
            <a:r>
              <a:rPr lang="cs-CZ" dirty="0" smtClean="0"/>
              <a:t>		Velké dopravní letiště, AVGAS, povinný 						</a:t>
            </a:r>
            <a:r>
              <a:rPr lang="cs-CZ" dirty="0" err="1" smtClean="0"/>
              <a:t>handling</a:t>
            </a:r>
            <a:r>
              <a:rPr lang="cs-CZ" dirty="0" smtClean="0"/>
              <a:t> 150 EUR, problémy s poutáním 						letadla, problémy při odletu – </a:t>
            </a:r>
            <a:r>
              <a:rPr lang="cs-CZ" dirty="0" err="1" smtClean="0"/>
              <a:t>flow</a:t>
            </a:r>
            <a:r>
              <a:rPr lang="cs-CZ" dirty="0" smtClean="0"/>
              <a:t>!! TWR 						nakonec celkem ochotná. </a:t>
            </a:r>
          </a:p>
          <a:p>
            <a:endParaRPr lang="cs-CZ" dirty="0" smtClean="0"/>
          </a:p>
          <a:p>
            <a:r>
              <a:rPr lang="cs-CZ" dirty="0" smtClean="0"/>
              <a:t>Jiné				Nejdelší úsek cesty.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8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Lanzarote</a:t>
            </a:r>
            <a:r>
              <a:rPr lang="cs-CZ" dirty="0" smtClean="0"/>
              <a:t> – </a:t>
            </a:r>
            <a:r>
              <a:rPr lang="cs-CZ" dirty="0" err="1" smtClean="0"/>
              <a:t>Tenerife</a:t>
            </a:r>
            <a:r>
              <a:rPr lang="cs-CZ" dirty="0" smtClean="0"/>
              <a:t> </a:t>
            </a:r>
            <a:r>
              <a:rPr lang="cs-CZ" dirty="0" err="1" smtClean="0"/>
              <a:t>Norte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2H05m</a:t>
            </a:r>
            <a:r>
              <a:rPr lang="cs-CZ" dirty="0"/>
              <a:t>, přímá vzdálenost </a:t>
            </a:r>
            <a:r>
              <a:rPr lang="cs-CZ" dirty="0" smtClean="0"/>
              <a:t>147 </a:t>
            </a:r>
            <a:r>
              <a:rPr lang="cs-CZ" dirty="0"/>
              <a:t>NM</a:t>
            </a:r>
          </a:p>
          <a:p>
            <a:endParaRPr lang="cs-CZ" dirty="0" smtClean="0"/>
          </a:p>
          <a:p>
            <a:r>
              <a:rPr lang="cs-CZ" dirty="0" smtClean="0"/>
              <a:t>Počasí			Vysoce turbulentní, CAVOK kromě La Palma 					kde souvislá oblačnost v 1500 ft, TOC</a:t>
            </a:r>
          </a:p>
          <a:p>
            <a:r>
              <a:rPr lang="cs-CZ" dirty="0" smtClean="0"/>
              <a:t>Výška letu			1 500 ft AGL, 5 500 ft nad mořem</a:t>
            </a:r>
          </a:p>
          <a:p>
            <a:r>
              <a:rPr lang="cs-CZ" dirty="0" smtClean="0"/>
              <a:t>Komunikace		 </a:t>
            </a:r>
            <a:r>
              <a:rPr lang="cs-CZ" dirty="0" err="1" smtClean="0"/>
              <a:t>Lanzarote</a:t>
            </a:r>
            <a:r>
              <a:rPr lang="cs-CZ" dirty="0" smtClean="0"/>
              <a:t> TWR/APP, </a:t>
            </a:r>
            <a:r>
              <a:rPr lang="cs-CZ" dirty="0" err="1" smtClean="0"/>
              <a:t>Canary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, Palma 					APP, </a:t>
            </a:r>
            <a:r>
              <a:rPr lang="cs-CZ" dirty="0" err="1" smtClean="0"/>
              <a:t>Tenerife</a:t>
            </a:r>
            <a:r>
              <a:rPr lang="cs-CZ" dirty="0" smtClean="0"/>
              <a:t> APP/TWR</a:t>
            </a:r>
          </a:p>
          <a:p>
            <a:r>
              <a:rPr lang="cs-CZ" dirty="0" smtClean="0"/>
              <a:t>Letiště </a:t>
            </a:r>
            <a:r>
              <a:rPr lang="cs-CZ" dirty="0" err="1" smtClean="0"/>
              <a:t>Tenerife</a:t>
            </a:r>
            <a:r>
              <a:rPr lang="cs-CZ" dirty="0" smtClean="0"/>
              <a:t> </a:t>
            </a:r>
            <a:r>
              <a:rPr lang="cs-CZ" dirty="0" err="1" smtClean="0"/>
              <a:t>Norte</a:t>
            </a:r>
            <a:r>
              <a:rPr lang="cs-CZ" dirty="0" smtClean="0"/>
              <a:t>	Dopravní letiště, povinný </a:t>
            </a:r>
            <a:r>
              <a:rPr lang="cs-CZ" dirty="0" err="1" smtClean="0"/>
              <a:t>handling</a:t>
            </a:r>
            <a:r>
              <a:rPr lang="cs-CZ" dirty="0" smtClean="0"/>
              <a:t> který je 					nutno rezervovat 180 EUR, </a:t>
            </a:r>
            <a:r>
              <a:rPr lang="cs-CZ" dirty="0" err="1" smtClean="0"/>
              <a:t>Avgas</a:t>
            </a:r>
            <a:r>
              <a:rPr lang="cs-CZ" dirty="0" smtClean="0"/>
              <a:t>, bez 						problémů </a:t>
            </a:r>
          </a:p>
          <a:p>
            <a:r>
              <a:rPr lang="cs-CZ" dirty="0" smtClean="0"/>
              <a:t>Jiné				 1977 největší nehoda v historii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32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Tenerife</a:t>
            </a:r>
            <a:r>
              <a:rPr lang="cs-CZ" dirty="0" smtClean="0"/>
              <a:t> </a:t>
            </a:r>
            <a:r>
              <a:rPr lang="cs-CZ" dirty="0" err="1" smtClean="0"/>
              <a:t>Norte</a:t>
            </a:r>
            <a:r>
              <a:rPr lang="cs-CZ" dirty="0" smtClean="0"/>
              <a:t> – Madeira </a:t>
            </a:r>
            <a:r>
              <a:rPr lang="cs-CZ" dirty="0" err="1" smtClean="0"/>
              <a:t>Funchal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4H, </a:t>
            </a:r>
            <a:r>
              <a:rPr lang="cs-CZ" dirty="0"/>
              <a:t>přímá vzdálenost </a:t>
            </a:r>
            <a:r>
              <a:rPr lang="cs-CZ" dirty="0" smtClean="0"/>
              <a:t>254 </a:t>
            </a:r>
            <a:r>
              <a:rPr lang="cs-CZ" dirty="0"/>
              <a:t>NM</a:t>
            </a:r>
          </a:p>
          <a:p>
            <a:endParaRPr lang="cs-CZ" dirty="0" smtClean="0"/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CAVOK/nízká oblačnost - TOC, protivítr cca 30 						km/h který se s přibližováním k Madeiře zvyšoval. 						Při přistání vysoce turbulentní protivítr z úhlu cca 						45 st. </a:t>
            </a:r>
            <a:endParaRPr lang="cs-CZ" dirty="0"/>
          </a:p>
          <a:p>
            <a:r>
              <a:rPr lang="cs-CZ" dirty="0"/>
              <a:t>Výška letu		</a:t>
            </a:r>
            <a:r>
              <a:rPr lang="cs-CZ" dirty="0" smtClean="0"/>
              <a:t>7 </a:t>
            </a:r>
            <a:r>
              <a:rPr lang="cs-CZ" dirty="0"/>
              <a:t>500 ft </a:t>
            </a:r>
          </a:p>
          <a:p>
            <a:r>
              <a:rPr lang="cs-CZ" dirty="0"/>
              <a:t>Komunikace		</a:t>
            </a:r>
            <a:r>
              <a:rPr lang="cs-CZ" dirty="0" err="1" smtClean="0"/>
              <a:t>Norte</a:t>
            </a:r>
            <a:r>
              <a:rPr lang="cs-CZ" dirty="0" smtClean="0"/>
              <a:t> TWR/APP, </a:t>
            </a:r>
            <a:r>
              <a:rPr lang="cs-CZ" dirty="0" err="1" smtClean="0"/>
              <a:t>Canary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, Madeira 							APP/TWR</a:t>
            </a:r>
            <a:endParaRPr lang="cs-CZ" dirty="0"/>
          </a:p>
          <a:p>
            <a:r>
              <a:rPr lang="cs-CZ" dirty="0" smtClean="0"/>
              <a:t>Letiště </a:t>
            </a:r>
            <a:r>
              <a:rPr lang="cs-CZ" dirty="0" err="1" smtClean="0"/>
              <a:t>Funchal</a:t>
            </a:r>
            <a:r>
              <a:rPr lang="cs-CZ" dirty="0"/>
              <a:t>		Velké dopravní letiště, AVGAS, povinný 						</a:t>
            </a:r>
            <a:r>
              <a:rPr lang="cs-CZ" dirty="0" smtClean="0"/>
              <a:t>	</a:t>
            </a:r>
            <a:r>
              <a:rPr lang="cs-CZ" dirty="0" err="1" smtClean="0"/>
              <a:t>handling</a:t>
            </a:r>
            <a:r>
              <a:rPr lang="cs-CZ" dirty="0" smtClean="0"/>
              <a:t> </a:t>
            </a:r>
            <a:r>
              <a:rPr lang="cs-CZ" dirty="0"/>
              <a:t>150 EUR, problémy s poutáním 						</a:t>
            </a:r>
            <a:r>
              <a:rPr lang="cs-CZ" dirty="0" smtClean="0"/>
              <a:t>	letadla</a:t>
            </a:r>
            <a:r>
              <a:rPr lang="cs-CZ" dirty="0"/>
              <a:t>, problémy při odletu – </a:t>
            </a:r>
            <a:r>
              <a:rPr lang="cs-CZ" dirty="0" err="1"/>
              <a:t>flow</a:t>
            </a:r>
            <a:r>
              <a:rPr lang="cs-CZ" dirty="0"/>
              <a:t>!! TWR 					</a:t>
            </a:r>
            <a:r>
              <a:rPr lang="cs-CZ" dirty="0" smtClean="0"/>
              <a:t>		nakonec </a:t>
            </a:r>
            <a:r>
              <a:rPr lang="cs-CZ" dirty="0"/>
              <a:t>celkem ochotná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/>
              <a:t>Jiné			</a:t>
            </a:r>
            <a:r>
              <a:rPr lang="cs-CZ" dirty="0" smtClean="0"/>
              <a:t>Problémy s poutáním letadla, povinnost vyžádat slot. 					Na třetím místě v seznamu nejnebezpečnějších letišť.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24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Madeira </a:t>
            </a:r>
            <a:r>
              <a:rPr lang="cs-CZ" dirty="0" err="1" smtClean="0"/>
              <a:t>Funchal</a:t>
            </a:r>
            <a:r>
              <a:rPr lang="cs-CZ" dirty="0" smtClean="0"/>
              <a:t> - </a:t>
            </a:r>
            <a:r>
              <a:rPr lang="cs-CZ" dirty="0" err="1" smtClean="0"/>
              <a:t>Benavente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5H05m</a:t>
            </a:r>
            <a:r>
              <a:rPr lang="cs-CZ" dirty="0"/>
              <a:t>, přímá vzdálenost </a:t>
            </a:r>
            <a:r>
              <a:rPr lang="cs-CZ" dirty="0" smtClean="0"/>
              <a:t>560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Souvislé mraky cca 3500 ft – TOC, protivítr cca 					20 km/h, u pevniny CAVOK</a:t>
            </a:r>
          </a:p>
          <a:p>
            <a:r>
              <a:rPr lang="cs-CZ" dirty="0" smtClean="0"/>
              <a:t>Výška letu			10 500 ft </a:t>
            </a:r>
          </a:p>
          <a:p>
            <a:r>
              <a:rPr lang="cs-CZ" dirty="0" smtClean="0"/>
              <a:t>Komunikace		</a:t>
            </a:r>
            <a:r>
              <a:rPr lang="cs-CZ" dirty="0" err="1" smtClean="0"/>
              <a:t>Funchal</a:t>
            </a:r>
            <a:r>
              <a:rPr lang="cs-CZ" dirty="0" smtClean="0"/>
              <a:t> TWR/APP, </a:t>
            </a:r>
            <a:r>
              <a:rPr lang="cs-CZ" dirty="0" err="1" smtClean="0"/>
              <a:t>Lisbon</a:t>
            </a:r>
            <a:r>
              <a:rPr lang="cs-CZ" dirty="0" smtClean="0"/>
              <a:t> </a:t>
            </a:r>
            <a:r>
              <a:rPr lang="cs-CZ" dirty="0" err="1" smtClean="0"/>
              <a:t>info</a:t>
            </a:r>
            <a:r>
              <a:rPr lang="cs-CZ" dirty="0" smtClean="0"/>
              <a:t>/radar/</a:t>
            </a:r>
            <a:r>
              <a:rPr lang="cs-CZ" dirty="0" err="1" smtClean="0"/>
              <a:t>info</a:t>
            </a:r>
            <a:r>
              <a:rPr lang="cs-CZ" dirty="0" smtClean="0"/>
              <a:t>, 					</a:t>
            </a:r>
            <a:r>
              <a:rPr lang="cs-CZ" dirty="0" err="1" smtClean="0"/>
              <a:t>Benavente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endParaRPr lang="cs-CZ" dirty="0" smtClean="0"/>
          </a:p>
          <a:p>
            <a:r>
              <a:rPr lang="cs-CZ" dirty="0" smtClean="0"/>
              <a:t>Letiště			Soukromá ULL plocha, zpevněné dráhy, 						MOGAS z kanystrů, hangár!, bez poplatků, 					základna portugalského distributora </a:t>
            </a:r>
            <a:r>
              <a:rPr lang="cs-CZ" dirty="0" err="1" smtClean="0"/>
              <a:t>Dynamic</a:t>
            </a:r>
            <a:r>
              <a:rPr lang="cs-CZ" dirty="0" smtClean="0"/>
              <a:t> 					WT9</a:t>
            </a:r>
            <a:endParaRPr lang="cs-CZ" dirty="0"/>
          </a:p>
          <a:p>
            <a:r>
              <a:rPr lang="cs-CZ" dirty="0"/>
              <a:t>Jiné				</a:t>
            </a:r>
            <a:r>
              <a:rPr lang="cs-CZ" dirty="0" smtClean="0"/>
              <a:t>Bez použitelného alternativního letiště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6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Benavente</a:t>
            </a:r>
            <a:r>
              <a:rPr lang="cs-CZ" dirty="0" smtClean="0"/>
              <a:t> - </a:t>
            </a:r>
            <a:r>
              <a:rPr lang="cs-CZ" dirty="0" err="1" smtClean="0"/>
              <a:t>Maia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1H35m</a:t>
            </a:r>
            <a:r>
              <a:rPr lang="cs-CZ" dirty="0"/>
              <a:t>, přímá vzdálenost </a:t>
            </a:r>
            <a:r>
              <a:rPr lang="cs-CZ" dirty="0" smtClean="0"/>
              <a:t>153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Oblačnost ½, protivítr 30 km/h</a:t>
            </a:r>
            <a:endParaRPr lang="cs-CZ" dirty="0"/>
          </a:p>
          <a:p>
            <a:r>
              <a:rPr lang="cs-CZ" dirty="0"/>
              <a:t>Výška letu			</a:t>
            </a:r>
            <a:r>
              <a:rPr lang="cs-CZ" dirty="0" smtClean="0"/>
              <a:t>1500 ft podle pobřeží</a:t>
            </a:r>
            <a:endParaRPr lang="cs-CZ" dirty="0"/>
          </a:p>
          <a:p>
            <a:r>
              <a:rPr lang="cs-CZ" dirty="0"/>
              <a:t>Komunikace		</a:t>
            </a:r>
            <a:r>
              <a:rPr lang="cs-CZ" dirty="0" err="1" smtClean="0"/>
              <a:t>Lisbon</a:t>
            </a:r>
            <a:r>
              <a:rPr lang="cs-CZ" dirty="0" smtClean="0"/>
              <a:t> </a:t>
            </a:r>
            <a:r>
              <a:rPr lang="cs-CZ" dirty="0" err="1" smtClean="0"/>
              <a:t>info</a:t>
            </a:r>
            <a:r>
              <a:rPr lang="cs-CZ" dirty="0" smtClean="0"/>
              <a:t>, ??? </a:t>
            </a:r>
            <a:r>
              <a:rPr lang="cs-CZ" dirty="0" err="1" smtClean="0"/>
              <a:t>Military</a:t>
            </a:r>
            <a:r>
              <a:rPr lang="cs-CZ" dirty="0" smtClean="0"/>
              <a:t>, </a:t>
            </a:r>
            <a:r>
              <a:rPr lang="cs-CZ" dirty="0" err="1" smtClean="0"/>
              <a:t>Oporto</a:t>
            </a:r>
            <a:r>
              <a:rPr lang="cs-CZ" dirty="0" smtClean="0"/>
              <a:t> APP/TWR, </a:t>
            </a:r>
            <a:r>
              <a:rPr lang="cs-CZ" dirty="0" err="1" smtClean="0"/>
              <a:t>Maia</a:t>
            </a:r>
            <a:r>
              <a:rPr lang="cs-CZ" dirty="0" smtClean="0"/>
              <a:t> 				</a:t>
            </a:r>
            <a:r>
              <a:rPr lang="cs-CZ" dirty="0" err="1" smtClean="0"/>
              <a:t>Radio</a:t>
            </a:r>
            <a:endParaRPr lang="cs-CZ" dirty="0"/>
          </a:p>
          <a:p>
            <a:r>
              <a:rPr lang="cs-CZ" dirty="0" smtClean="0"/>
              <a:t>Letiště </a:t>
            </a:r>
            <a:r>
              <a:rPr lang="cs-CZ" dirty="0" err="1" smtClean="0"/>
              <a:t>Maia</a:t>
            </a:r>
            <a:r>
              <a:rPr lang="cs-CZ" dirty="0"/>
              <a:t>		</a:t>
            </a:r>
            <a:r>
              <a:rPr lang="cs-CZ" dirty="0" smtClean="0"/>
              <a:t>Malé letiště s terminálem a betonovou 						drahou, bez paliva, bez poplatků, bez služeb.</a:t>
            </a:r>
            <a:endParaRPr lang="cs-CZ" dirty="0"/>
          </a:p>
          <a:p>
            <a:r>
              <a:rPr lang="cs-CZ" dirty="0"/>
              <a:t>Jiné				</a:t>
            </a:r>
            <a:r>
              <a:rPr lang="cs-CZ" dirty="0" smtClean="0"/>
              <a:t>Přelet stíhačky. Návrat z letu na Santiago de 					</a:t>
            </a:r>
            <a:r>
              <a:rPr lang="cs-CZ" dirty="0" err="1" smtClean="0"/>
              <a:t>Compostella</a:t>
            </a:r>
            <a:r>
              <a:rPr lang="cs-CZ" dirty="0" smtClean="0"/>
              <a:t> </a:t>
            </a:r>
            <a:r>
              <a:rPr lang="cs-CZ" dirty="0"/>
              <a:t>n</a:t>
            </a:r>
            <a:r>
              <a:rPr lang="cs-CZ" dirty="0" smtClean="0"/>
              <a:t>evyšel kvůli počasí. Déšť, nízká 					oblačnost, Santiago zavřelo pro VFR – let 					raději nad mořem. 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2H45m, přímá vzdálenost 266 NM</a:t>
            </a:r>
          </a:p>
        </p:txBody>
      </p:sp>
    </p:spTree>
    <p:extLst>
      <p:ext uri="{BB962C8B-B14F-4D97-AF65-F5344CB8AC3E}">
        <p14:creationId xmlns:p14="http://schemas.microsoft.com/office/powerpoint/2010/main" val="26417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Maia</a:t>
            </a:r>
            <a:r>
              <a:rPr lang="cs-CZ" dirty="0" smtClean="0"/>
              <a:t> - </a:t>
            </a:r>
            <a:r>
              <a:rPr lang="cs-CZ" dirty="0" err="1" smtClean="0"/>
              <a:t>Biarritz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0289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3H, </a:t>
            </a:r>
            <a:r>
              <a:rPr lang="cs-CZ" dirty="0"/>
              <a:t>přímá vzdálenost </a:t>
            </a:r>
            <a:r>
              <a:rPr lang="cs-CZ" dirty="0" smtClean="0"/>
              <a:t>336 </a:t>
            </a:r>
            <a:r>
              <a:rPr lang="cs-CZ" dirty="0"/>
              <a:t>NM</a:t>
            </a:r>
          </a:p>
          <a:p>
            <a:endParaRPr lang="cs-CZ" dirty="0" smtClean="0"/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Nejdříve CAVOK</a:t>
            </a:r>
            <a:r>
              <a:rPr lang="cs-CZ" dirty="0"/>
              <a:t>, </a:t>
            </a:r>
            <a:r>
              <a:rPr lang="cs-CZ" dirty="0" smtClean="0"/>
              <a:t>mírný protivítr, pak silná 					oblačnost – TOC, problém s klesáním – 						základna? Cestou turbulentní vítr (hory) s 					proměnlivým směrem</a:t>
            </a:r>
          </a:p>
          <a:p>
            <a:r>
              <a:rPr lang="cs-CZ" dirty="0" smtClean="0"/>
              <a:t>Výška </a:t>
            </a:r>
            <a:r>
              <a:rPr lang="cs-CZ" dirty="0"/>
              <a:t>letu			</a:t>
            </a:r>
            <a:r>
              <a:rPr lang="cs-CZ" dirty="0" smtClean="0"/>
              <a:t>5500Ft</a:t>
            </a:r>
            <a:endParaRPr lang="cs-CZ" dirty="0"/>
          </a:p>
          <a:p>
            <a:r>
              <a:rPr lang="cs-CZ" dirty="0"/>
              <a:t>Komunikace		</a:t>
            </a:r>
            <a:r>
              <a:rPr lang="cs-CZ" dirty="0" err="1" smtClean="0"/>
              <a:t>Oporto</a:t>
            </a:r>
            <a:r>
              <a:rPr lang="cs-CZ" dirty="0" smtClean="0"/>
              <a:t> APP, Bilbao TWR,	</a:t>
            </a:r>
            <a:r>
              <a:rPr lang="cs-CZ" dirty="0" err="1" smtClean="0"/>
              <a:t>Biarritz</a:t>
            </a:r>
            <a:r>
              <a:rPr lang="cs-CZ" dirty="0" smtClean="0"/>
              <a:t> TWR </a:t>
            </a:r>
            <a:endParaRPr lang="cs-CZ" dirty="0"/>
          </a:p>
          <a:p>
            <a:r>
              <a:rPr lang="cs-CZ" dirty="0" smtClean="0"/>
              <a:t>Letiště </a:t>
            </a:r>
            <a:r>
              <a:rPr lang="cs-CZ" dirty="0" err="1" smtClean="0"/>
              <a:t>Biarritz</a:t>
            </a:r>
            <a:r>
              <a:rPr lang="cs-CZ" dirty="0"/>
              <a:t>		</a:t>
            </a:r>
            <a:r>
              <a:rPr lang="cs-CZ" dirty="0" smtClean="0"/>
              <a:t>Malé business letiště, </a:t>
            </a:r>
            <a:r>
              <a:rPr lang="cs-CZ" dirty="0" err="1" smtClean="0"/>
              <a:t>Avgas</a:t>
            </a:r>
            <a:r>
              <a:rPr lang="cs-CZ" dirty="0" smtClean="0"/>
              <a:t>, </a:t>
            </a:r>
            <a:r>
              <a:rPr lang="cs-CZ" dirty="0" err="1" smtClean="0"/>
              <a:t>handling</a:t>
            </a:r>
            <a:r>
              <a:rPr lang="cs-CZ" dirty="0" smtClean="0"/>
              <a:t> 						dobrovolný, poplatky mírné, terminál daleko – 					nutno přes </a:t>
            </a:r>
            <a:r>
              <a:rPr lang="cs-CZ" dirty="0" err="1" smtClean="0"/>
              <a:t>security</a:t>
            </a:r>
            <a:endParaRPr lang="cs-CZ" dirty="0"/>
          </a:p>
          <a:p>
            <a:r>
              <a:rPr lang="cs-CZ" dirty="0"/>
              <a:t>Jiné				</a:t>
            </a:r>
            <a:r>
              <a:rPr lang="cs-CZ" dirty="0" smtClean="0"/>
              <a:t>Velká část letu bez komunikace - svátek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části plánování každé dálkové trasy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cs-CZ" sz="4600" dirty="0"/>
              <a:t>Návrh trasy </a:t>
            </a:r>
            <a:r>
              <a:rPr lang="cs-CZ" sz="4600" dirty="0" smtClean="0"/>
              <a:t>Google</a:t>
            </a:r>
            <a:r>
              <a:rPr lang="cs-CZ" sz="4600" dirty="0"/>
              <a:t> </a:t>
            </a:r>
            <a:r>
              <a:rPr lang="cs-CZ" sz="4600" dirty="0" smtClean="0"/>
              <a:t>– cílová místa, základní parametry, statistika počasí</a:t>
            </a:r>
          </a:p>
          <a:p>
            <a:pPr lvl="1"/>
            <a:r>
              <a:rPr lang="cs-CZ" sz="4600" dirty="0" smtClean="0"/>
              <a:t>Vyhledání </a:t>
            </a:r>
            <a:r>
              <a:rPr lang="cs-CZ" sz="4600" dirty="0"/>
              <a:t>možných </a:t>
            </a:r>
            <a:r>
              <a:rPr lang="cs-CZ" sz="4600" dirty="0" smtClean="0"/>
              <a:t>letišť s pomocí Google mapy</a:t>
            </a:r>
          </a:p>
          <a:p>
            <a:pPr lvl="1"/>
            <a:r>
              <a:rPr lang="cs-CZ" sz="4600" dirty="0"/>
              <a:t> </a:t>
            </a:r>
            <a:r>
              <a:rPr lang="cs-CZ" sz="4600" dirty="0" smtClean="0"/>
              <a:t>Prověření AIP a dalších zdrojů </a:t>
            </a:r>
            <a:r>
              <a:rPr lang="cs-CZ" sz="4600" dirty="0" err="1" smtClean="0"/>
              <a:t>info</a:t>
            </a:r>
            <a:r>
              <a:rPr lang="cs-CZ" sz="4600" dirty="0" smtClean="0"/>
              <a:t> o letištích – PPR?, sloty?, </a:t>
            </a:r>
            <a:r>
              <a:rPr lang="cs-CZ" sz="4600" dirty="0" err="1" smtClean="0"/>
              <a:t>handling</a:t>
            </a:r>
            <a:r>
              <a:rPr lang="cs-CZ" sz="4600" dirty="0" smtClean="0"/>
              <a:t>?, palivo?, provozní doba?, FPL? </a:t>
            </a:r>
            <a:r>
              <a:rPr lang="cs-CZ" sz="4600" dirty="0"/>
              <a:t>	</a:t>
            </a:r>
          </a:p>
          <a:p>
            <a:pPr lvl="1"/>
            <a:r>
              <a:rPr lang="cs-CZ" sz="4600" dirty="0"/>
              <a:t>Doladění </a:t>
            </a:r>
            <a:r>
              <a:rPr lang="cs-CZ" sz="4600" dirty="0" smtClean="0"/>
              <a:t>trasy</a:t>
            </a:r>
          </a:p>
          <a:p>
            <a:pPr lvl="1"/>
            <a:r>
              <a:rPr lang="cs-CZ" sz="4600" dirty="0" smtClean="0"/>
              <a:t>Telefonické/e-mailové prověření u méně jistých letiš</a:t>
            </a:r>
            <a:r>
              <a:rPr lang="cs-CZ" sz="4600" dirty="0"/>
              <a:t>ť	</a:t>
            </a:r>
            <a:endParaRPr lang="cs-CZ" sz="4600" dirty="0" smtClean="0"/>
          </a:p>
          <a:p>
            <a:pPr lvl="1"/>
            <a:r>
              <a:rPr lang="cs-CZ" sz="4600" dirty="0"/>
              <a:t> </a:t>
            </a:r>
            <a:r>
              <a:rPr lang="cs-CZ" sz="4600" dirty="0" smtClean="0"/>
              <a:t>Sledování vývoje počasí cca od </a:t>
            </a:r>
            <a:r>
              <a:rPr lang="cs-CZ" sz="4600" dirty="0" smtClean="0"/>
              <a:t>D-7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2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Biarritz</a:t>
            </a:r>
            <a:r>
              <a:rPr lang="cs-CZ" dirty="0" smtClean="0"/>
              <a:t> – La </a:t>
            </a:r>
            <a:r>
              <a:rPr lang="cs-CZ" dirty="0" err="1" smtClean="0"/>
              <a:t>Rochelle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1H20m</a:t>
            </a:r>
            <a:r>
              <a:rPr lang="cs-CZ" dirty="0"/>
              <a:t>, přímá vzdálenost 1</a:t>
            </a:r>
            <a:r>
              <a:rPr lang="cs-CZ" dirty="0" smtClean="0"/>
              <a:t>63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N</a:t>
            </a:r>
            <a:r>
              <a:rPr lang="cs-CZ" dirty="0" smtClean="0"/>
              <a:t>ízká oblačnost, omezená viditelnost, déšť, 					proměnlivý protivítr.</a:t>
            </a:r>
          </a:p>
          <a:p>
            <a:r>
              <a:rPr lang="cs-CZ" dirty="0" smtClean="0"/>
              <a:t>Výška </a:t>
            </a:r>
            <a:r>
              <a:rPr lang="cs-CZ" dirty="0"/>
              <a:t>letu			</a:t>
            </a:r>
            <a:r>
              <a:rPr lang="cs-CZ" dirty="0" smtClean="0"/>
              <a:t>1 </a:t>
            </a:r>
            <a:r>
              <a:rPr lang="cs-CZ" dirty="0"/>
              <a:t>500 ft </a:t>
            </a:r>
          </a:p>
          <a:p>
            <a:r>
              <a:rPr lang="cs-CZ" dirty="0"/>
              <a:t>Komunikace		</a:t>
            </a:r>
            <a:r>
              <a:rPr lang="cs-CZ" dirty="0" err="1" smtClean="0"/>
              <a:t>Biarritz</a:t>
            </a:r>
            <a:r>
              <a:rPr lang="cs-CZ" dirty="0" smtClean="0"/>
              <a:t> TWR, Bordeaux APP, La </a:t>
            </a:r>
            <a:r>
              <a:rPr lang="cs-CZ" dirty="0" err="1" smtClean="0"/>
              <a:t>Rochelle</a:t>
            </a:r>
            <a:r>
              <a:rPr lang="cs-CZ" dirty="0" smtClean="0"/>
              <a:t> 						APP/TWR </a:t>
            </a:r>
            <a:endParaRPr lang="cs-CZ" dirty="0"/>
          </a:p>
          <a:p>
            <a:r>
              <a:rPr lang="cs-CZ" dirty="0" smtClean="0"/>
              <a:t>Letiště La </a:t>
            </a:r>
            <a:r>
              <a:rPr lang="cs-CZ" dirty="0" err="1" smtClean="0"/>
              <a:t>Rochelle</a:t>
            </a:r>
            <a:r>
              <a:rPr lang="cs-CZ" dirty="0"/>
              <a:t>	</a:t>
            </a:r>
            <a:r>
              <a:rPr lang="cs-CZ" dirty="0" smtClean="0"/>
              <a:t>	Malé dopravní letiště s aeroklubem, </a:t>
            </a:r>
            <a:r>
              <a:rPr lang="cs-CZ" dirty="0"/>
              <a:t>AVGAS, </a:t>
            </a:r>
            <a:r>
              <a:rPr lang="cs-CZ" dirty="0" smtClean="0"/>
              <a:t>					parkování pro GA, nutnost háků do země </a:t>
            </a:r>
            <a:r>
              <a:rPr lang="cs-CZ" dirty="0"/>
              <a:t>		</a:t>
            </a:r>
            <a:r>
              <a:rPr lang="cs-CZ" dirty="0" smtClean="0"/>
              <a:t>	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Jiné</a:t>
            </a:r>
            <a:r>
              <a:rPr lang="cs-CZ" dirty="0"/>
              <a:t>				</a:t>
            </a:r>
            <a:r>
              <a:rPr lang="cs-CZ" dirty="0" smtClean="0"/>
              <a:t>Zcela opouštěný terminál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48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 </a:t>
            </a:r>
            <a:r>
              <a:rPr lang="cs-CZ" dirty="0" err="1" smtClean="0"/>
              <a:t>Rochelle</a:t>
            </a:r>
            <a:r>
              <a:rPr lang="cs-CZ" dirty="0" smtClean="0"/>
              <a:t> - </a:t>
            </a:r>
            <a:r>
              <a:rPr lang="cs-CZ" dirty="0" err="1" smtClean="0"/>
              <a:t>Quiberon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1H50m</a:t>
            </a:r>
            <a:r>
              <a:rPr lang="cs-CZ" dirty="0"/>
              <a:t>, přímá vzdálenost </a:t>
            </a:r>
            <a:r>
              <a:rPr lang="cs-CZ" dirty="0" smtClean="0"/>
              <a:t>111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Souvislé mraky 1500-2000 ft, let nad 						pobřežím/mořem, proměnlivý vítr</a:t>
            </a:r>
            <a:endParaRPr lang="cs-CZ" dirty="0"/>
          </a:p>
          <a:p>
            <a:r>
              <a:rPr lang="cs-CZ" dirty="0"/>
              <a:t>Výška letu			</a:t>
            </a:r>
            <a:r>
              <a:rPr lang="cs-CZ" dirty="0" smtClean="0"/>
              <a:t>1000 - 2000 </a:t>
            </a:r>
            <a:r>
              <a:rPr lang="cs-CZ" dirty="0"/>
              <a:t>ft </a:t>
            </a:r>
          </a:p>
          <a:p>
            <a:r>
              <a:rPr lang="cs-CZ" dirty="0"/>
              <a:t>Komunikace		</a:t>
            </a:r>
            <a:r>
              <a:rPr lang="cs-CZ" dirty="0" smtClean="0"/>
              <a:t>La </a:t>
            </a:r>
            <a:r>
              <a:rPr lang="cs-CZ" dirty="0" err="1" smtClean="0"/>
              <a:t>Rochelle</a:t>
            </a:r>
            <a:r>
              <a:rPr lang="cs-CZ" dirty="0" smtClean="0"/>
              <a:t> TWR/APP, Nantes APP, </a:t>
            </a:r>
            <a:r>
              <a:rPr lang="cs-CZ" dirty="0" err="1" smtClean="0"/>
              <a:t>Quiberon</a:t>
            </a:r>
            <a:r>
              <a:rPr lang="cs-CZ" dirty="0" smtClean="0"/>
              <a:t> 				</a:t>
            </a:r>
            <a:r>
              <a:rPr lang="cs-CZ" dirty="0" err="1" smtClean="0"/>
              <a:t>Radio</a:t>
            </a:r>
            <a:endParaRPr lang="cs-CZ" dirty="0" smtClean="0"/>
          </a:p>
          <a:p>
            <a:r>
              <a:rPr lang="cs-CZ" dirty="0" smtClean="0"/>
              <a:t>Letiště </a:t>
            </a:r>
            <a:r>
              <a:rPr lang="cs-CZ" dirty="0" err="1" smtClean="0"/>
              <a:t>Quiberon</a:t>
            </a:r>
            <a:r>
              <a:rPr lang="cs-CZ" dirty="0"/>
              <a:t>		</a:t>
            </a:r>
            <a:r>
              <a:rPr lang="cs-CZ" dirty="0" smtClean="0"/>
              <a:t>Malé, velmi příjemné letiště s betonovou 					dráhou, </a:t>
            </a:r>
            <a:r>
              <a:rPr lang="cs-CZ" dirty="0" err="1" smtClean="0"/>
              <a:t>Avgas</a:t>
            </a:r>
            <a:r>
              <a:rPr lang="cs-CZ" dirty="0" smtClean="0"/>
              <a:t>, mírné poplatky</a:t>
            </a:r>
          </a:p>
          <a:p>
            <a:r>
              <a:rPr lang="cs-CZ" dirty="0"/>
              <a:t>J</a:t>
            </a:r>
            <a:r>
              <a:rPr lang="cs-CZ" dirty="0" smtClean="0"/>
              <a:t>iné</a:t>
            </a:r>
            <a:r>
              <a:rPr lang="cs-CZ" dirty="0"/>
              <a:t>				</a:t>
            </a:r>
            <a:r>
              <a:rPr lang="cs-CZ" dirty="0" smtClean="0"/>
              <a:t>Policie na radiu.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25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Quiberon</a:t>
            </a:r>
            <a:r>
              <a:rPr lang="cs-CZ" dirty="0" smtClean="0"/>
              <a:t> - </a:t>
            </a:r>
            <a:r>
              <a:rPr lang="cs-CZ" dirty="0" err="1" smtClean="0"/>
              <a:t>Dinard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1H, </a:t>
            </a:r>
            <a:r>
              <a:rPr lang="cs-CZ" dirty="0"/>
              <a:t>přímá vzdálenost </a:t>
            </a:r>
            <a:r>
              <a:rPr lang="cs-CZ" dirty="0" smtClean="0"/>
              <a:t>70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Opar, dohlednost na limitech VFR</a:t>
            </a:r>
            <a:endParaRPr lang="cs-CZ" dirty="0"/>
          </a:p>
          <a:p>
            <a:r>
              <a:rPr lang="cs-CZ" dirty="0"/>
              <a:t>Výška letu			</a:t>
            </a:r>
            <a:r>
              <a:rPr lang="cs-CZ" dirty="0" smtClean="0"/>
              <a:t>1 </a:t>
            </a:r>
            <a:r>
              <a:rPr lang="cs-CZ" dirty="0"/>
              <a:t>500 ft </a:t>
            </a:r>
          </a:p>
          <a:p>
            <a:r>
              <a:rPr lang="cs-CZ" dirty="0"/>
              <a:t>Komunikace		</a:t>
            </a:r>
            <a:r>
              <a:rPr lang="cs-CZ" dirty="0" smtClean="0"/>
              <a:t>Problémy – velká část letu bez spojení</a:t>
            </a:r>
            <a:r>
              <a:rPr lang="cs-CZ" dirty="0"/>
              <a:t>			</a:t>
            </a:r>
            <a:r>
              <a:rPr lang="cs-CZ" dirty="0" smtClean="0"/>
              <a:t>			</a:t>
            </a:r>
          </a:p>
          <a:p>
            <a:r>
              <a:rPr lang="cs-CZ" dirty="0" smtClean="0"/>
              <a:t>Letiště			Malé </a:t>
            </a:r>
            <a:r>
              <a:rPr lang="cs-CZ" dirty="0"/>
              <a:t>dopravní </a:t>
            </a:r>
            <a:r>
              <a:rPr lang="cs-CZ" dirty="0" smtClean="0"/>
              <a:t>letiště, špatná organizace – 					klíč k AVGAS na druhé straně, nutnost pěšky 					3x cca 1,5 km</a:t>
            </a:r>
            <a:endParaRPr lang="cs-CZ" dirty="0"/>
          </a:p>
          <a:p>
            <a:endParaRPr lang="cs-CZ" dirty="0"/>
          </a:p>
          <a:p>
            <a:r>
              <a:rPr lang="cs-CZ" dirty="0"/>
              <a:t>Jiné				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4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Dinard</a:t>
            </a:r>
            <a:r>
              <a:rPr lang="cs-CZ" dirty="0" smtClean="0"/>
              <a:t> - </a:t>
            </a:r>
            <a:r>
              <a:rPr lang="cs-CZ" dirty="0" err="1" smtClean="0"/>
              <a:t>Haguenau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5H30m</a:t>
            </a:r>
            <a:r>
              <a:rPr lang="cs-CZ" dirty="0"/>
              <a:t>, přímá vzdálenost </a:t>
            </a:r>
            <a:r>
              <a:rPr lang="cs-CZ" dirty="0" smtClean="0"/>
              <a:t>392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</a:t>
            </a:r>
            <a:r>
              <a:rPr lang="cs-CZ" dirty="0" smtClean="0"/>
              <a:t>Oblačnost 4/8, silný proměnlivý protivítr, 					místy 	extrémní turbulence</a:t>
            </a:r>
            <a:endParaRPr lang="cs-CZ" dirty="0"/>
          </a:p>
          <a:p>
            <a:r>
              <a:rPr lang="cs-CZ" dirty="0"/>
              <a:t>Výška letu			</a:t>
            </a:r>
            <a:r>
              <a:rPr lang="cs-CZ" dirty="0" smtClean="0"/>
              <a:t>1500/3500 ft </a:t>
            </a:r>
            <a:endParaRPr lang="cs-CZ" dirty="0"/>
          </a:p>
          <a:p>
            <a:r>
              <a:rPr lang="cs-CZ" dirty="0"/>
              <a:t>Komunikace		</a:t>
            </a:r>
            <a:r>
              <a:rPr lang="cs-CZ" dirty="0" smtClean="0"/>
              <a:t>Řada stanovišť. Zejména kolem Paříže časté 					střídání. Dvakrát ztráta spojení na delší dobu.</a:t>
            </a:r>
          </a:p>
          <a:p>
            <a:r>
              <a:rPr lang="cs-CZ" dirty="0" smtClean="0"/>
              <a:t>Letiště</a:t>
            </a:r>
            <a:r>
              <a:rPr lang="cs-CZ" dirty="0"/>
              <a:t>			</a:t>
            </a:r>
            <a:r>
              <a:rPr lang="cs-CZ" dirty="0" smtClean="0"/>
              <a:t>Malé neřízené sportovní letiště. Bez poplatků, 				AVGAS, přátelské. Problém s komunikací v AJ. 				Chaos na přistání. </a:t>
            </a:r>
            <a:endParaRPr lang="cs-CZ" dirty="0"/>
          </a:p>
          <a:p>
            <a:r>
              <a:rPr lang="cs-CZ" dirty="0"/>
              <a:t>Jiné				</a:t>
            </a:r>
            <a:r>
              <a:rPr lang="cs-CZ" dirty="0" smtClean="0"/>
              <a:t>Velmi vyčerpávající let.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33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 1. etapa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Kalkulovaná vzdálenost		8600 km</a:t>
            </a:r>
          </a:p>
          <a:p>
            <a:r>
              <a:rPr lang="cs-CZ" dirty="0" smtClean="0"/>
              <a:t>Kalkulovaná doba letu		43 hodin/skutečnost 54 hodin</a:t>
            </a:r>
          </a:p>
          <a:p>
            <a:r>
              <a:rPr lang="cs-CZ" dirty="0" smtClean="0"/>
              <a:t>Celkový počet přistání		22+2</a:t>
            </a:r>
          </a:p>
          <a:p>
            <a:r>
              <a:rPr lang="cs-CZ" dirty="0" smtClean="0"/>
              <a:t>Nejdelší úsek			Jerez – </a:t>
            </a:r>
            <a:r>
              <a:rPr lang="cs-CZ" dirty="0" err="1" smtClean="0"/>
              <a:t>Lanzarote</a:t>
            </a:r>
            <a:r>
              <a:rPr lang="cs-CZ" dirty="0" smtClean="0"/>
              <a:t> 603 NM</a:t>
            </a:r>
          </a:p>
          <a:p>
            <a:r>
              <a:rPr lang="cs-CZ" dirty="0" smtClean="0"/>
              <a:t>Nejvyšší hladina			10 500 ft (Alpy, moře)</a:t>
            </a:r>
          </a:p>
          <a:p>
            <a:r>
              <a:rPr lang="cs-CZ" dirty="0" smtClean="0"/>
              <a:t>Nejsilnější protivítr		70 km/h – Palma de </a:t>
            </a:r>
            <a:r>
              <a:rPr lang="cs-CZ" dirty="0" err="1" smtClean="0"/>
              <a:t>Malorka</a:t>
            </a:r>
            <a:r>
              <a:rPr lang="cs-CZ" dirty="0" smtClean="0"/>
              <a:t>/</a:t>
            </a:r>
            <a:r>
              <a:rPr lang="cs-CZ" dirty="0" err="1" smtClean="0"/>
              <a:t>Melilla</a:t>
            </a:r>
            <a:endParaRPr lang="cs-CZ" dirty="0" smtClean="0"/>
          </a:p>
          <a:p>
            <a:r>
              <a:rPr lang="cs-CZ" dirty="0" smtClean="0"/>
              <a:t>Celková </a:t>
            </a:r>
            <a:r>
              <a:rPr lang="cs-CZ" dirty="0" smtClean="0"/>
              <a:t>spotřeba paliva</a:t>
            </a:r>
            <a:r>
              <a:rPr lang="cs-CZ" dirty="0" smtClean="0"/>
              <a:t>		cca 900 litrů</a:t>
            </a:r>
          </a:p>
          <a:p>
            <a:r>
              <a:rPr lang="cs-CZ" dirty="0" smtClean="0"/>
              <a:t>Počet dnů na cestě		13</a:t>
            </a:r>
          </a:p>
          <a:p>
            <a:r>
              <a:rPr lang="cs-CZ" dirty="0" smtClean="0"/>
              <a:t>Počet letových dnů		12</a:t>
            </a:r>
          </a:p>
          <a:p>
            <a:r>
              <a:rPr lang="cs-CZ" dirty="0" smtClean="0"/>
              <a:t>Průměrný počet letových hodin	Kalkulace: 4, skutečnost: 4,5 na den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Haguenau</a:t>
            </a:r>
            <a:r>
              <a:rPr lang="cs-CZ" dirty="0" smtClean="0"/>
              <a:t> - Příbram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	Čas letu </a:t>
            </a:r>
            <a:r>
              <a:rPr lang="cs-CZ" dirty="0" smtClean="0"/>
              <a:t>2H35m</a:t>
            </a:r>
            <a:r>
              <a:rPr lang="cs-CZ" dirty="0"/>
              <a:t>, přímá vzdálenost </a:t>
            </a:r>
            <a:r>
              <a:rPr lang="cs-CZ" dirty="0" smtClean="0"/>
              <a:t>252 </a:t>
            </a:r>
            <a:r>
              <a:rPr lang="cs-CZ" dirty="0"/>
              <a:t>NM</a:t>
            </a:r>
          </a:p>
          <a:p>
            <a:r>
              <a:rPr lang="cs-CZ" dirty="0" smtClean="0"/>
              <a:t>Počasí</a:t>
            </a:r>
            <a:r>
              <a:rPr lang="cs-CZ" dirty="0"/>
              <a:t>			CAVOK, </a:t>
            </a:r>
            <a:r>
              <a:rPr lang="cs-CZ" dirty="0" smtClean="0"/>
              <a:t>mírný protivítr</a:t>
            </a:r>
            <a:endParaRPr lang="cs-CZ" dirty="0"/>
          </a:p>
          <a:p>
            <a:r>
              <a:rPr lang="cs-CZ" dirty="0"/>
              <a:t>Výška letu			</a:t>
            </a:r>
            <a:r>
              <a:rPr lang="cs-CZ" dirty="0" smtClean="0"/>
              <a:t>5 </a:t>
            </a:r>
            <a:r>
              <a:rPr lang="cs-CZ" dirty="0"/>
              <a:t>500 </a:t>
            </a:r>
            <a:r>
              <a:rPr lang="cs-CZ" dirty="0" smtClean="0"/>
              <a:t>ft mimo </a:t>
            </a:r>
            <a:r>
              <a:rPr lang="cs-CZ" dirty="0" smtClean="0"/>
              <a:t>TMA </a:t>
            </a:r>
            <a:r>
              <a:rPr lang="cs-CZ" dirty="0" err="1" smtClean="0"/>
              <a:t>Stutgart</a:t>
            </a:r>
            <a:r>
              <a:rPr lang="cs-CZ" dirty="0" smtClean="0"/>
              <a:t>/Norimberk </a:t>
            </a:r>
            <a:endParaRPr lang="cs-CZ" dirty="0"/>
          </a:p>
          <a:p>
            <a:r>
              <a:rPr lang="cs-CZ" dirty="0"/>
              <a:t>Komunikace		</a:t>
            </a:r>
            <a:r>
              <a:rPr lang="cs-CZ" dirty="0" err="1" smtClean="0"/>
              <a:t>Haguenau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r>
              <a:rPr lang="cs-CZ" dirty="0" smtClean="0"/>
              <a:t>, </a:t>
            </a:r>
            <a:r>
              <a:rPr lang="cs-CZ" dirty="0" err="1" smtClean="0"/>
              <a:t>Strasbourg</a:t>
            </a:r>
            <a:r>
              <a:rPr lang="cs-CZ" dirty="0" smtClean="0"/>
              <a:t> Radar, </a:t>
            </a:r>
            <a:r>
              <a:rPr lang="cs-CZ" dirty="0" err="1" smtClean="0"/>
              <a:t>Langen</a:t>
            </a:r>
            <a:r>
              <a:rPr lang="cs-CZ" dirty="0" smtClean="0"/>
              <a:t> </a:t>
            </a:r>
            <a:r>
              <a:rPr lang="cs-CZ" dirty="0" err="1" smtClean="0"/>
              <a:t>info</a:t>
            </a:r>
            <a:r>
              <a:rPr lang="cs-CZ" dirty="0" smtClean="0"/>
              <a:t>, 			Mnichov </a:t>
            </a:r>
            <a:r>
              <a:rPr lang="cs-CZ" dirty="0" err="1" smtClean="0"/>
              <a:t>info</a:t>
            </a:r>
            <a:r>
              <a:rPr lang="cs-CZ" dirty="0" smtClean="0"/>
              <a:t>, Praha </a:t>
            </a:r>
            <a:r>
              <a:rPr lang="cs-CZ" dirty="0" err="1" smtClean="0"/>
              <a:t>info</a:t>
            </a:r>
            <a:r>
              <a:rPr lang="cs-CZ" dirty="0" smtClean="0"/>
              <a:t>, Příbram </a:t>
            </a:r>
            <a:r>
              <a:rPr lang="cs-CZ" dirty="0" err="1" smtClean="0"/>
              <a:t>radio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 smtClean="0"/>
              <a:t>Letiště Příbram</a:t>
            </a:r>
            <a:r>
              <a:rPr lang="cs-CZ" dirty="0"/>
              <a:t>		</a:t>
            </a:r>
            <a:r>
              <a:rPr lang="cs-CZ" dirty="0" smtClean="0"/>
              <a:t>Přívětivé sportovní letiště, MOGAS/AVGAS, 					poplatky mírné, dráha betonová</a:t>
            </a:r>
            <a:endParaRPr lang="cs-CZ" dirty="0"/>
          </a:p>
          <a:p>
            <a:r>
              <a:rPr lang="cs-CZ" dirty="0"/>
              <a:t>Jiné				</a:t>
            </a:r>
            <a:r>
              <a:rPr lang="cs-CZ" dirty="0" smtClean="0"/>
              <a:t>Dávají tu dort </a:t>
            </a:r>
            <a:r>
              <a:rPr lang="cs-CZ" dirty="0" smtClean="0"/>
              <a:t>a pohoštění při příletu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28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Všeobecné poznatky z cest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cs-CZ" dirty="0" smtClean="0"/>
              <a:t>Větrná letiště</a:t>
            </a:r>
          </a:p>
          <a:p>
            <a:pPr lvl="2"/>
            <a:r>
              <a:rPr lang="cs-CZ" dirty="0" smtClean="0"/>
              <a:t>Bez klapek, strmé klesání, větší rychlost, americké dosednutí na jedno kolo</a:t>
            </a:r>
          </a:p>
          <a:p>
            <a:pPr lvl="1"/>
            <a:r>
              <a:rPr lang="cs-CZ" dirty="0" smtClean="0"/>
              <a:t>Velká </a:t>
            </a:r>
            <a:r>
              <a:rPr lang="cs-CZ" dirty="0" smtClean="0"/>
              <a:t>letiště</a:t>
            </a:r>
          </a:p>
          <a:p>
            <a:pPr lvl="2"/>
            <a:r>
              <a:rPr lang="cs-CZ" dirty="0" smtClean="0"/>
              <a:t>Pokud možno prostudovat schéma pojížděcích drah</a:t>
            </a:r>
            <a:endParaRPr lang="cs-CZ" dirty="0" smtClean="0"/>
          </a:p>
          <a:p>
            <a:pPr lvl="2"/>
            <a:r>
              <a:rPr lang="cs-CZ" dirty="0" smtClean="0"/>
              <a:t>Pokud je nejistota, n</a:t>
            </a:r>
            <a:r>
              <a:rPr lang="cs-CZ" dirty="0" smtClean="0"/>
              <a:t>ebát </a:t>
            </a:r>
            <a:r>
              <a:rPr lang="cs-CZ" dirty="0" smtClean="0"/>
              <a:t>se vyžádat „</a:t>
            </a:r>
            <a:r>
              <a:rPr lang="cs-CZ" dirty="0" err="1" smtClean="0"/>
              <a:t>progressive</a:t>
            </a:r>
            <a:r>
              <a:rPr lang="cs-CZ" dirty="0" smtClean="0"/>
              <a:t> </a:t>
            </a:r>
            <a:r>
              <a:rPr lang="cs-CZ" dirty="0" err="1" smtClean="0"/>
              <a:t>instructions</a:t>
            </a:r>
            <a:r>
              <a:rPr lang="cs-CZ" dirty="0" smtClean="0"/>
              <a:t>“ pro pojíždění</a:t>
            </a:r>
            <a:endParaRPr lang="cs-CZ" dirty="0" smtClean="0"/>
          </a:p>
          <a:p>
            <a:pPr lvl="1"/>
            <a:r>
              <a:rPr lang="cs-CZ" dirty="0" smtClean="0"/>
              <a:t>Nízká </a:t>
            </a:r>
            <a:r>
              <a:rPr lang="cs-CZ" dirty="0" smtClean="0"/>
              <a:t>viditelnost </a:t>
            </a:r>
            <a:endParaRPr lang="cs-CZ" dirty="0" smtClean="0"/>
          </a:p>
          <a:p>
            <a:pPr lvl="2"/>
            <a:r>
              <a:rPr lang="cs-CZ" dirty="0" smtClean="0"/>
              <a:t>TOC bezpečnější než plížení se nad terénem, dobré mít maximum paliva</a:t>
            </a:r>
          </a:p>
          <a:p>
            <a:pPr lvl="2"/>
            <a:r>
              <a:rPr lang="cs-CZ" dirty="0" smtClean="0"/>
              <a:t>Let nad hladinou moře bezpečnější než nad </a:t>
            </a:r>
            <a:r>
              <a:rPr lang="cs-CZ" dirty="0" smtClean="0"/>
              <a:t>pobřežím</a:t>
            </a:r>
          </a:p>
          <a:p>
            <a:pPr lvl="1"/>
            <a:r>
              <a:rPr lang="cs-CZ" dirty="0" smtClean="0"/>
              <a:t>Let nad pobřežím</a:t>
            </a:r>
          </a:p>
          <a:p>
            <a:pPr lvl="2"/>
            <a:r>
              <a:rPr lang="cs-CZ" dirty="0" smtClean="0"/>
              <a:t>Nelétat přímo nad pláží v zaokrouhlených výškách (1000/1500 ft)</a:t>
            </a:r>
            <a:endParaRPr lang="cs-CZ" dirty="0" smtClean="0"/>
          </a:p>
          <a:p>
            <a:pPr lvl="1"/>
            <a:r>
              <a:rPr lang="cs-CZ" dirty="0" smtClean="0"/>
              <a:t>Organizace věcí v kokpitu</a:t>
            </a:r>
          </a:p>
          <a:p>
            <a:pPr lvl="2"/>
            <a:r>
              <a:rPr lang="cs-CZ" dirty="0" smtClean="0"/>
              <a:t>Vše ukládat vždy na stejné místo</a:t>
            </a:r>
          </a:p>
          <a:p>
            <a:pPr lvl="2"/>
            <a:r>
              <a:rPr lang="cs-CZ" dirty="0" smtClean="0"/>
              <a:t>Záchranné prostředky v dosahu</a:t>
            </a:r>
          </a:p>
          <a:p>
            <a:pPr lvl="1"/>
            <a:r>
              <a:rPr lang="cs-CZ" dirty="0" smtClean="0"/>
              <a:t>Jak s letadlem přes noc</a:t>
            </a:r>
          </a:p>
          <a:p>
            <a:pPr lvl="2"/>
            <a:r>
              <a:rPr lang="cs-CZ" dirty="0" smtClean="0"/>
              <a:t>Mít poutací lana a háky do trávy</a:t>
            </a:r>
          </a:p>
          <a:p>
            <a:pPr lvl="2"/>
            <a:r>
              <a:rPr lang="cs-CZ" dirty="0" smtClean="0"/>
              <a:t>Zásadně poutat a nenechat se odradit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503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Všeobecné poznatky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2"/>
            <a:r>
              <a:rPr lang="cs-CZ" b="1" dirty="0" smtClean="0"/>
              <a:t>Méně obvyklá </a:t>
            </a:r>
            <a:r>
              <a:rPr lang="cs-CZ" b="1" dirty="0" err="1"/>
              <a:t>meteo</a:t>
            </a:r>
            <a:r>
              <a:rPr lang="cs-CZ" b="1" dirty="0"/>
              <a:t> </a:t>
            </a:r>
            <a:r>
              <a:rPr lang="cs-CZ" b="1" dirty="0" smtClean="0"/>
              <a:t>nebezpečí</a:t>
            </a:r>
          </a:p>
          <a:p>
            <a:pPr lvl="3"/>
            <a:r>
              <a:rPr lang="cs-CZ" dirty="0" smtClean="0"/>
              <a:t>Námraza – pozor na sezónu, výšku letu, mraky</a:t>
            </a:r>
          </a:p>
          <a:p>
            <a:pPr lvl="3"/>
            <a:r>
              <a:rPr lang="cs-CZ" dirty="0" smtClean="0"/>
              <a:t>Pozor na bouřky skryté v běžné </a:t>
            </a:r>
            <a:r>
              <a:rPr lang="cs-CZ" dirty="0" smtClean="0"/>
              <a:t>oblačnosti</a:t>
            </a:r>
          </a:p>
          <a:p>
            <a:pPr lvl="2"/>
            <a:r>
              <a:rPr lang="cs-CZ" b="1" dirty="0" smtClean="0"/>
              <a:t>Komunikace</a:t>
            </a:r>
          </a:p>
          <a:p>
            <a:pPr lvl="3"/>
            <a:r>
              <a:rPr lang="cs-CZ" dirty="0" smtClean="0"/>
              <a:t>Bez ohledu na to, zda mám podaný FPL nebo ne, bý</a:t>
            </a:r>
            <a:r>
              <a:rPr lang="cs-CZ" dirty="0" smtClean="0"/>
              <a:t>t s</a:t>
            </a:r>
            <a:r>
              <a:rPr lang="cs-CZ" dirty="0" smtClean="0"/>
              <a:t>tále ve spojení</a:t>
            </a:r>
            <a:endParaRPr lang="cs-CZ" dirty="0" smtClean="0"/>
          </a:p>
          <a:p>
            <a:pPr lvl="2"/>
            <a:r>
              <a:rPr lang="cs-CZ" b="1" dirty="0" smtClean="0"/>
              <a:t>Problémy autopilota</a:t>
            </a:r>
          </a:p>
          <a:p>
            <a:pPr lvl="3"/>
            <a:r>
              <a:rPr lang="cs-CZ" dirty="0" smtClean="0"/>
              <a:t>Při velké turbulenci létat raději ručně</a:t>
            </a:r>
            <a:endParaRPr lang="cs-CZ" dirty="0"/>
          </a:p>
          <a:p>
            <a:pPr lvl="2"/>
            <a:r>
              <a:rPr lang="cs-CZ" b="1" dirty="0"/>
              <a:t>Volba </a:t>
            </a:r>
            <a:r>
              <a:rPr lang="cs-CZ" b="1" dirty="0" smtClean="0"/>
              <a:t>letiště</a:t>
            </a:r>
          </a:p>
          <a:p>
            <a:pPr lvl="3"/>
            <a:r>
              <a:rPr lang="cs-CZ" dirty="0" smtClean="0"/>
              <a:t>Velikost, palivo, cena/</a:t>
            </a:r>
            <a:r>
              <a:rPr lang="cs-CZ" dirty="0" err="1" smtClean="0"/>
              <a:t>handling</a:t>
            </a:r>
            <a:r>
              <a:rPr lang="cs-CZ" dirty="0" smtClean="0"/>
              <a:t>, složitost </a:t>
            </a:r>
            <a:endParaRPr lang="cs-CZ" dirty="0"/>
          </a:p>
          <a:p>
            <a:pPr lvl="2"/>
            <a:r>
              <a:rPr lang="cs-CZ" b="1" dirty="0"/>
              <a:t>Časová plánování </a:t>
            </a:r>
            <a:r>
              <a:rPr lang="cs-CZ" b="1" dirty="0" smtClean="0"/>
              <a:t>letů</a:t>
            </a:r>
          </a:p>
          <a:p>
            <a:pPr lvl="3"/>
            <a:r>
              <a:rPr lang="cs-CZ" dirty="0" smtClean="0"/>
              <a:t>Plán </a:t>
            </a:r>
            <a:r>
              <a:rPr lang="cs-CZ" dirty="0" err="1" smtClean="0"/>
              <a:t>max</a:t>
            </a:r>
            <a:r>
              <a:rPr lang="cs-CZ" dirty="0" smtClean="0"/>
              <a:t> 4 letové hodiny na den, po 5-6 dnech den klidu</a:t>
            </a:r>
            <a:endParaRPr lang="cs-CZ" dirty="0"/>
          </a:p>
          <a:p>
            <a:pPr lvl="2"/>
            <a:r>
              <a:rPr lang="cs-CZ" b="1" dirty="0"/>
              <a:t>Doklady a </a:t>
            </a:r>
            <a:r>
              <a:rPr lang="cs-CZ" b="1" dirty="0" smtClean="0"/>
              <a:t>dokumenty</a:t>
            </a:r>
          </a:p>
          <a:p>
            <a:pPr lvl="3"/>
            <a:r>
              <a:rPr lang="cs-CZ" dirty="0" smtClean="0"/>
              <a:t>Kromě originálů je dobré mít kopie a ty dávat </a:t>
            </a:r>
            <a:r>
              <a:rPr lang="cs-CZ" dirty="0" smtClean="0"/>
              <a:t>zájemcům</a:t>
            </a:r>
          </a:p>
          <a:p>
            <a:pPr lvl="3"/>
            <a:r>
              <a:rPr lang="cs-CZ" dirty="0" smtClean="0"/>
              <a:t>Nezapomenout si brát osobní doklady vždy s sebou, na letištích je obvykle chtějí při návratu vidět</a:t>
            </a:r>
            <a:endParaRPr lang="cs-CZ" dirty="0"/>
          </a:p>
          <a:p>
            <a:pPr lvl="2"/>
            <a:r>
              <a:rPr lang="cs-CZ" b="1" dirty="0"/>
              <a:t>Mapy a </a:t>
            </a:r>
            <a:r>
              <a:rPr lang="cs-CZ" b="1" dirty="0" smtClean="0"/>
              <a:t>navigace</a:t>
            </a:r>
          </a:p>
          <a:p>
            <a:pPr lvl="3"/>
            <a:r>
              <a:rPr lang="cs-CZ" dirty="0" smtClean="0"/>
              <a:t>Je dobré mít elektronické i papírové – nikde není všechno</a:t>
            </a:r>
          </a:p>
          <a:p>
            <a:pPr lvl="2"/>
            <a:r>
              <a:rPr lang="cs-CZ" b="1" dirty="0" smtClean="0"/>
              <a:t>Palivo</a:t>
            </a:r>
          </a:p>
          <a:p>
            <a:pPr lvl="3"/>
            <a:r>
              <a:rPr lang="cs-CZ" dirty="0" smtClean="0"/>
              <a:t>Tankuji všude, kde to jde.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58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Přistání na vodu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/>
              <a:t>Vystřelovací padák není vhodný – přistát na vodu podél vln</a:t>
            </a:r>
          </a:p>
          <a:p>
            <a:pPr lvl="1"/>
            <a:r>
              <a:rPr lang="cs-CZ" dirty="0" smtClean="0"/>
              <a:t>Pootevřít a zajistit kabinu proti zaklapnutí/zkřížení</a:t>
            </a:r>
          </a:p>
          <a:p>
            <a:pPr lvl="1"/>
            <a:r>
              <a:rPr lang="cs-CZ" dirty="0" smtClean="0"/>
              <a:t>Vodotěsně uložená vysílačka/satelitní telefon</a:t>
            </a:r>
          </a:p>
          <a:p>
            <a:pPr lvl="1"/>
            <a:r>
              <a:rPr lang="cs-CZ" dirty="0" smtClean="0"/>
              <a:t>Vesta</a:t>
            </a:r>
          </a:p>
          <a:p>
            <a:pPr lvl="1"/>
            <a:r>
              <a:rPr lang="cs-CZ" dirty="0" smtClean="0"/>
              <a:t>Záchranný člun</a:t>
            </a:r>
          </a:p>
          <a:p>
            <a:pPr lvl="1"/>
            <a:r>
              <a:rPr lang="cs-CZ" dirty="0" smtClean="0"/>
              <a:t>V rámci plánování letu vyhodnotit </a:t>
            </a:r>
            <a:r>
              <a:rPr lang="cs-CZ" dirty="0" smtClean="0"/>
              <a:t>teplotu </a:t>
            </a:r>
            <a:r>
              <a:rPr lang="cs-CZ" dirty="0" smtClean="0"/>
              <a:t>vody – v nízké neopren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0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4400" dirty="0" smtClean="0"/>
              <a:t>Díky za pozornost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sz="6600" dirty="0" smtClean="0">
                <a:hlinkClick r:id="rId2"/>
              </a:rPr>
              <a:t>www.prusa.org</a:t>
            </a:r>
            <a:r>
              <a:rPr lang="cs-CZ" sz="6600" dirty="0" smtClean="0"/>
              <a:t> </a:t>
            </a:r>
          </a:p>
          <a:p>
            <a:pPr marL="0" indent="0" algn="ctr">
              <a:buNone/>
            </a:pPr>
            <a:r>
              <a:rPr lang="cs-CZ" sz="6600" dirty="0" err="1" smtClean="0"/>
              <a:t>Facebook</a:t>
            </a:r>
            <a:r>
              <a:rPr lang="cs-CZ" sz="6600" dirty="0" smtClean="0"/>
              <a:t>:	Prusa </a:t>
            </a:r>
            <a:r>
              <a:rPr lang="cs-CZ" sz="6600" dirty="0" err="1" smtClean="0"/>
              <a:t>Jiri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42824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Příbram - Benátky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Základní </a:t>
            </a:r>
            <a:r>
              <a:rPr lang="cs-CZ" dirty="0" err="1" smtClean="0"/>
              <a:t>info</a:t>
            </a:r>
            <a:r>
              <a:rPr lang="cs-CZ" dirty="0" smtClean="0"/>
              <a:t>		Čas letu 2H45m, přímá vzdálenost 266 NM</a:t>
            </a:r>
          </a:p>
          <a:p>
            <a:r>
              <a:rPr lang="cs-CZ" dirty="0" smtClean="0"/>
              <a:t>Počasí			po vzletu cáry mlhy, základna mraků 3000 ft, 				problém teplota v 10500 ft a množství mraků</a:t>
            </a:r>
          </a:p>
          <a:p>
            <a:r>
              <a:rPr lang="cs-CZ" dirty="0" smtClean="0"/>
              <a:t>Výška letu			2500 ft k Šumavě, 5500 k Alpám, 10500 ft 					přes Alpy, 1000 ft pobřeží až na letiště </a:t>
            </a:r>
            <a:r>
              <a:rPr lang="cs-CZ" dirty="0" err="1" smtClean="0"/>
              <a:t>Lido</a:t>
            </a:r>
            <a:endParaRPr lang="cs-CZ" dirty="0" smtClean="0"/>
          </a:p>
          <a:p>
            <a:r>
              <a:rPr lang="cs-CZ" dirty="0" smtClean="0"/>
              <a:t>Komunikace		Praha </a:t>
            </a:r>
            <a:r>
              <a:rPr lang="cs-CZ" dirty="0" err="1" smtClean="0"/>
              <a:t>Info</a:t>
            </a:r>
            <a:r>
              <a:rPr lang="cs-CZ" dirty="0" smtClean="0"/>
              <a:t>, </a:t>
            </a:r>
            <a:r>
              <a:rPr lang="cs-CZ" dirty="0" err="1" smtClean="0"/>
              <a:t>Vienna</a:t>
            </a:r>
            <a:r>
              <a:rPr lang="cs-CZ" dirty="0" smtClean="0"/>
              <a:t> </a:t>
            </a:r>
            <a:r>
              <a:rPr lang="cs-CZ" dirty="0" err="1" smtClean="0"/>
              <a:t>Info</a:t>
            </a:r>
            <a:r>
              <a:rPr lang="cs-CZ" dirty="0" smtClean="0"/>
              <a:t>, Padova, </a:t>
            </a:r>
            <a:r>
              <a:rPr lang="cs-CZ" dirty="0" err="1" smtClean="0"/>
              <a:t>Ronchi</a:t>
            </a:r>
            <a:r>
              <a:rPr lang="cs-CZ" dirty="0" smtClean="0"/>
              <a:t>, 					Marco Polo </a:t>
            </a:r>
            <a:r>
              <a:rPr lang="cs-CZ" dirty="0" err="1" smtClean="0"/>
              <a:t>approach</a:t>
            </a:r>
            <a:r>
              <a:rPr lang="cs-CZ" dirty="0" smtClean="0"/>
              <a:t>, </a:t>
            </a:r>
            <a:r>
              <a:rPr lang="cs-CZ" dirty="0" err="1" smtClean="0"/>
              <a:t>Lido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endParaRPr lang="cs-CZ" dirty="0" smtClean="0"/>
          </a:p>
          <a:p>
            <a:r>
              <a:rPr lang="cs-CZ" dirty="0" smtClean="0"/>
              <a:t>Letiště </a:t>
            </a:r>
            <a:r>
              <a:rPr lang="cs-CZ" dirty="0" err="1" smtClean="0"/>
              <a:t>Lido</a:t>
            </a:r>
            <a:r>
              <a:rPr lang="cs-CZ" dirty="0" smtClean="0"/>
              <a:t>		příjemné letiště, travnatá dráha, </a:t>
            </a:r>
            <a:r>
              <a:rPr lang="cs-CZ" dirty="0" err="1" smtClean="0"/>
              <a:t>Avgas</a:t>
            </a:r>
            <a:r>
              <a:rPr lang="cs-CZ" dirty="0" smtClean="0"/>
              <a:t>, 					rozumné poplatky, možnost občerstvení</a:t>
            </a:r>
          </a:p>
          <a:p>
            <a:r>
              <a:rPr lang="cs-CZ" dirty="0" smtClean="0"/>
              <a:t>Jiné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4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Benátky – Pisa (plán </a:t>
            </a:r>
            <a:r>
              <a:rPr lang="cs-CZ" dirty="0" err="1" smtClean="0"/>
              <a:t>Lucca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Základní </a:t>
            </a:r>
            <a:r>
              <a:rPr lang="cs-CZ" dirty="0" err="1"/>
              <a:t>info</a:t>
            </a:r>
            <a:r>
              <a:rPr lang="cs-CZ" dirty="0"/>
              <a:t>	</a:t>
            </a:r>
            <a:r>
              <a:rPr lang="cs-CZ" dirty="0" smtClean="0"/>
              <a:t>Čas </a:t>
            </a:r>
            <a:r>
              <a:rPr lang="cs-CZ" dirty="0"/>
              <a:t>letu </a:t>
            </a:r>
            <a:r>
              <a:rPr lang="cs-CZ" dirty="0" smtClean="0"/>
              <a:t>2H15m</a:t>
            </a:r>
            <a:r>
              <a:rPr lang="cs-CZ" dirty="0"/>
              <a:t>, přímá vzdálenost </a:t>
            </a:r>
            <a:r>
              <a:rPr lang="cs-CZ" dirty="0" smtClean="0"/>
              <a:t>135 </a:t>
            </a:r>
            <a:r>
              <a:rPr lang="cs-CZ" dirty="0"/>
              <a:t>NM</a:t>
            </a:r>
          </a:p>
          <a:p>
            <a:r>
              <a:rPr lang="cs-CZ" dirty="0" smtClean="0"/>
              <a:t>Počasí		slunečno, kouřmo, bouřky kolem </a:t>
            </a:r>
            <a:r>
              <a:rPr lang="cs-CZ" dirty="0" err="1" smtClean="0"/>
              <a:t>Bologne</a:t>
            </a:r>
            <a:r>
              <a:rPr lang="cs-CZ" dirty="0" smtClean="0"/>
              <a:t>, na 					západním pobřeží dobré VFR počasí</a:t>
            </a:r>
          </a:p>
          <a:p>
            <a:r>
              <a:rPr lang="cs-CZ" dirty="0" smtClean="0"/>
              <a:t>Výška letu		2500 ft k </a:t>
            </a:r>
            <a:r>
              <a:rPr lang="cs-CZ" dirty="0" err="1" smtClean="0"/>
              <a:t>Bologni</a:t>
            </a:r>
            <a:r>
              <a:rPr lang="cs-CZ" dirty="0" smtClean="0"/>
              <a:t>, pak 8500 ft nad kupovitou 					oblačnost, pozvolné klesání po překonání hor </a:t>
            </a:r>
          </a:p>
          <a:p>
            <a:r>
              <a:rPr lang="cs-CZ" dirty="0" smtClean="0"/>
              <a:t>Komunikace	Klasické italské – množství zbytečných dotazů. 					Bologna radar ale velmi kooperativní – pomoc 					při hledání cesty mezi bouřkami</a:t>
            </a:r>
            <a:endParaRPr lang="cs-CZ" dirty="0"/>
          </a:p>
          <a:p>
            <a:r>
              <a:rPr lang="cs-CZ" dirty="0" smtClean="0"/>
              <a:t>Letiště Pisa		Pisa neměla sice benzín, ale v blízkosti jiné vhodné 				letiště není. Povinný </a:t>
            </a:r>
            <a:r>
              <a:rPr lang="cs-CZ" dirty="0" err="1" smtClean="0"/>
              <a:t>handling</a:t>
            </a:r>
            <a:r>
              <a:rPr lang="cs-CZ" dirty="0" smtClean="0"/>
              <a:t>, cena kolem 60 EUR. 				Problém s poutáním letadla.</a:t>
            </a:r>
          </a:p>
          <a:p>
            <a:r>
              <a:rPr lang="cs-CZ" dirty="0" smtClean="0"/>
              <a:t>Jiné			</a:t>
            </a:r>
            <a:r>
              <a:rPr lang="cs-CZ" dirty="0" err="1" smtClean="0"/>
              <a:t>Lucca</a:t>
            </a:r>
            <a:r>
              <a:rPr lang="cs-CZ" dirty="0" smtClean="0"/>
              <a:t> zavřená. Bez FPL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75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452</Words>
  <Application>Microsoft Office PowerPoint</Application>
  <PresentationFormat>Širokoúhlá obrazovka</PresentationFormat>
  <Paragraphs>218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Motiv Office</vt:lpstr>
      <vt:lpstr>Evropské ostrovy z nebe Jiří Pruša</vt:lpstr>
      <vt:lpstr>Evropské ostrovy z nebe</vt:lpstr>
      <vt:lpstr>Prezentace aplikace PowerPoint</vt:lpstr>
      <vt:lpstr>Prezentace aplikace PowerPoint</vt:lpstr>
      <vt:lpstr>Hlavní části plánování každé dálkové trasy</vt:lpstr>
      <vt:lpstr>Základní informace 1. etapa</vt:lpstr>
      <vt:lpstr>Příbram - Benátky</vt:lpstr>
      <vt:lpstr>Prezentace aplikace PowerPoint</vt:lpstr>
      <vt:lpstr>Benátky – Pisa (plán Lucca)</vt:lpstr>
      <vt:lpstr>Prezentace aplikace PowerPoint</vt:lpstr>
      <vt:lpstr>Prezentace aplikace PowerPoint</vt:lpstr>
      <vt:lpstr>Pisa - Elba</vt:lpstr>
      <vt:lpstr>Prezentace aplikace PowerPoint</vt:lpstr>
      <vt:lpstr>Prezentace aplikace PowerPoint</vt:lpstr>
      <vt:lpstr>Elba - Figari</vt:lpstr>
      <vt:lpstr>Prezentace aplikace PowerPoint</vt:lpstr>
      <vt:lpstr>Prezentace aplikace PowerPoint</vt:lpstr>
      <vt:lpstr>Figari – Mahon (Mallorka)</vt:lpstr>
      <vt:lpstr>Prezentace aplikace PowerPoint</vt:lpstr>
      <vt:lpstr>Prezentace aplikace PowerPoint</vt:lpstr>
      <vt:lpstr>Prezentace aplikace PowerPoint</vt:lpstr>
      <vt:lpstr>Mahon – Son Bonet</vt:lpstr>
      <vt:lpstr>Prezentace aplikace PowerPoint</vt:lpstr>
      <vt:lpstr>Prezentace aplikace PowerPoint</vt:lpstr>
      <vt:lpstr>Prezentace aplikace PowerPoint</vt:lpstr>
      <vt:lpstr>Son Bonet - Melilla</vt:lpstr>
      <vt:lpstr>Prezentace aplikace PowerPoint</vt:lpstr>
      <vt:lpstr>Prezentace aplikace PowerPoint</vt:lpstr>
      <vt:lpstr>Melilla - Jerez</vt:lpstr>
      <vt:lpstr>Prezentace aplikace PowerPoint</vt:lpstr>
      <vt:lpstr>Prezentace aplikace PowerPoint</vt:lpstr>
      <vt:lpstr>Prezentace aplikace PowerPoint</vt:lpstr>
      <vt:lpstr>Jerez - Lanzarote</vt:lpstr>
      <vt:lpstr>Lanzarote – Tenerife Norte</vt:lpstr>
      <vt:lpstr>Prezentace aplikace PowerPoint</vt:lpstr>
      <vt:lpstr>Prezentace aplikace PowerPoint</vt:lpstr>
      <vt:lpstr>Prezentace aplikace PowerPoint</vt:lpstr>
      <vt:lpstr>Tenerife Norte – Madeira Funchal</vt:lpstr>
      <vt:lpstr>Prezentace aplikace PowerPoint</vt:lpstr>
      <vt:lpstr>Prezentace aplikace PowerPoint</vt:lpstr>
      <vt:lpstr>Prezentace aplikace PowerPoint</vt:lpstr>
      <vt:lpstr>Madeira Funchal - Benavente</vt:lpstr>
      <vt:lpstr>Prezentace aplikace PowerPoint</vt:lpstr>
      <vt:lpstr>Benavente - Maia</vt:lpstr>
      <vt:lpstr>Prezentace aplikace PowerPoint</vt:lpstr>
      <vt:lpstr>Prezentace aplikace PowerPoint</vt:lpstr>
      <vt:lpstr>Prezentace aplikace PowerPoint</vt:lpstr>
      <vt:lpstr>Prezentace aplikace PowerPoint</vt:lpstr>
      <vt:lpstr>Maia - Biarritz</vt:lpstr>
      <vt:lpstr>Biarritz – La Rochelle</vt:lpstr>
      <vt:lpstr>Prezentace aplikace PowerPoint</vt:lpstr>
      <vt:lpstr>La Rochelle - Quiberon</vt:lpstr>
      <vt:lpstr>Prezentace aplikace PowerPoint</vt:lpstr>
      <vt:lpstr>Prezentace aplikace PowerPoint</vt:lpstr>
      <vt:lpstr>Quiberon - Dinard</vt:lpstr>
      <vt:lpstr>Dinard - Haguenau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Haguenau - Příbram</vt:lpstr>
      <vt:lpstr>Všeobecné poznatky z cest</vt:lpstr>
      <vt:lpstr>Všeobecné poznatky</vt:lpstr>
      <vt:lpstr>Přistání na vodu 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Evropské ostrovy z nebe</dc:title>
  <dc:creator>Jirka</dc:creator>
  <cp:lastModifiedBy>Jirka</cp:lastModifiedBy>
  <cp:revision>44</cp:revision>
  <dcterms:created xsi:type="dcterms:W3CDTF">2014-05-22T17:43:44Z</dcterms:created>
  <dcterms:modified xsi:type="dcterms:W3CDTF">2014-05-24T04:05:35Z</dcterms:modified>
</cp:coreProperties>
</file>